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charts/chart1.xml" ContentType="application/vnd.openxmlformats-officedocument.drawingml.chart+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ca55eddd-0e3a-a7d5-67be-748a93a74dc4}">
          <p14:sldIdLst>
            <p14:sldId id="256"/>
          </p14:sldIdLst>
        </p14:section>
        <p14:section name="Why it matters" id="{2a6e3341-f6d8-394b-7bc4-fc31b610b726}">
          <p14:sldIdLst>
            <p14:sldId id="257"/>
          </p14:sldIdLst>
        </p14:section>
        <p14:section name="Adoption" id="{d36da0d0-9df4-dfe0-4285-6f1c8eed4bb4}">
          <p14:sldIdLst>
            <p14:sldId id="258"/>
          </p14:sldIdLst>
        </p14:section>
        <p14:section name="Benefits" id="{b37e80fc-00a8-06ad-eabb-e926350d1b31}">
          <p14:sldIdLst>
            <p14:sldId id="259"/>
            <p14:sldId id="260"/>
            <p14:sldId id="261"/>
            <p14:sldId id="262"/>
          </p14:sldIdLst>
        </p14:section>
        <p14:section name="Risks" id="{5433f46f-0935-030d-36dd-5ae2f876f052}">
          <p14:sldIdLst>
            <p14:sldId id="263"/>
          </p14:sldIdLst>
        </p14:section>
        <p14:section name="Close" id="{f59210b4-074f-ea45-079d-555abe0ff52b}">
          <p14:sldIdLst>
            <p14:sldId id="264"/>
            <p14:sldId id="265"/>
            <p14:sldId id="26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600" b="0" i="0" u="none" strike="noStrike">
                <a:solidFill>
                  <a:srgbClr val="2B2118"/>
                </a:solidFill>
                <a:latin typeface="+mn-lt"/>
              </a:defRPr>
            </a:pPr>
            <a:r>
              <a:rPr sz="1600" b="0" i="0" u="none" strike="noStrike">
                <a:solidFill>
                  <a:srgbClr val="2B2118"/>
                </a:solidFill>
                <a:latin typeface="+mn-lt"/>
              </a:rPr>
              <a:t>Generative AI use, adults 50+ (%)</a:t>
            </a:r>
          </a:p>
        </c:rich>
      </c:tx>
      <c:layout/>
      <c:overlay val="0"/>
    </c:title>
    <c:autoTitleDeleted val="0"/>
    <c:plotArea>
      <c:layout/>
      <c:barChart>
        <c:barDir val="col"/>
        <c:grouping val="clustered"/>
        <c:varyColors val="0"/>
        <c:ser>
          <c:idx val="0"/>
          <c:order val="0"/>
          <c:tx>
            <c:strRef>
              <c:f>Sheet1!$B$1</c:f>
              <c:strCache>
                <c:ptCount val="1"/>
                <c:pt idx="0">
                  <c:v>Generative AI use, adults 50+</c:v>
                </c:pt>
              </c:strCache>
            </c:strRef>
          </c:tx>
          <c:spPr>
            <a:solidFill>
              <a:srgbClr val="C8642B"/>
            </a:solidFill>
            <a:effectLst/>
          </c:spPr>
          <c:invertIfNegative val="0"/>
          <c:dLbls>
            <c:numFmt formatCode="0&quot;%&quot;" sourceLinked="0"/>
            <c:txPr>
              <a:bodyPr/>
              <a:lstStyle/>
              <a:p>
                <a:pPr>
                  <a:defRPr b="0" i="0" strike="noStrike" sz="1600" u="none">
                    <a:solidFill>
                      <a:srgbClr val="2B2118"/>
                    </a:solidFill>
                    <a:latin typeface="+mn-lt"/>
                  </a:defRPr>
                </a:pPr>
              </a:p>
            </c:txPr>
            <c:showLegendKey val="0"/>
            <c:showVal val="1"/>
            <c:showCatName val="0"/>
            <c:showSerName val="0"/>
            <c:showPercent val="0"/>
            <c:showBubbleSize val="0"/>
            <c:showLeaderLines val="0"/>
          </c:dLbls>
          <c:cat>
            <c:multiLvlStrRef>
              <c:f>Sheet1!$A$2:$A$4</c:f>
              <c:multiLvlStrCache>
                <c:ptCount val="3"/>
                <c:lvl>
                  <c:pt idx="0">
                    <c:v>2023</c:v>
                  </c:pt>
                  <c:pt idx="1">
                    <c:v>2024</c:v>
                  </c:pt>
                  <c:pt idx="2">
                    <c:v>2025</c:v>
                  </c:pt>
                </c:lvl>
              </c:multiLvlStrCache>
            </c:multiLvlStrRef>
          </c:cat>
          <c:val>
            <c:numRef>
              <c:f>Sheet1!$B$2:$B$4</c:f>
              <c:numCache>
                <c:formatCode>General</c:formatCode>
                <c:ptCount val="3"/>
                <c:pt idx="0">
                  <c:v>9</c:v>
                </c:pt>
                <c:pt idx="1">
                  <c:v>18</c:v>
                </c:pt>
                <c:pt idx="2">
                  <c:v>30</c:v>
                </c:pt>
              </c:numCache>
            </c:numRef>
          </c:val>
        </c:ser>
        <c:dLbls>
          <c:numFmt formatCode="0&quot;%&quot;" sourceLinked="0"/>
          <c:txPr>
            <a:bodyPr/>
            <a:lstStyle/>
            <a:p>
              <a:pPr>
                <a:defRPr b="0" i="0" strike="noStrike" sz="1600" u="none">
                  <a:solidFill>
                    <a:srgbClr val="2B2118"/>
                  </a:solidFill>
                  <a:latin typeface="+mn-lt"/>
                </a:defRPr>
              </a:pPr>
            </a:p>
          </c:txPr>
          <c:showLegendKey val="0"/>
          <c:showVal val="1"/>
          <c:showCatName val="0"/>
          <c:showSerName val="0"/>
          <c:showPercent val="0"/>
          <c:showBubbleSize val="0"/>
          <c:showLeaderLines val="0"/>
        </c:dLbls>
        <c:gapWidth val="6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400" b="0" i="0" u="none" strike="noStrike">
                <a:solidFill>
                  <a:srgbClr val="4A3B2E"/>
                </a:solidFill>
                <a:latin typeface="+mn-lt"/>
              </a:defRPr>
            </a:pPr>
            <a:endParaRPr lang="en-US"/>
          </a:p>
        </c:txPr>
        <c:crossAx val="2094734552"/>
        <c:crosses val="autoZero"/>
        <c:auto val="1"/>
        <c:lblAlgn val="ctr"/>
        <c:noMultiLvlLbl val="1"/>
      </c:catAx>
      <c:valAx>
        <c:axId val="2094734552"/>
        <c:scaling>
          <c:orientation val="minMax"/>
          <c:max val="36"/>
        </c:scaling>
        <c:delete val="1"/>
        <c:axPos val="l"/>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45 seconds. Introduce yourself: D Dub, CPA, 30-plus years running businesses, now writing The AI Cowboy every Sunday. Promise for the next 10 minutes: no jargon, just what AI is already doing for seniors and caregivers, where the danger is, and how to stay on top of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1 minute. The AARP and National Alliance for Caregiving report found 63 million family caregivers, a 45 percent jump in ten years. 44 percent provide high-intensity care. AARP points out the oldest boomers turn 80 this year, so the need keeps climbing. That is the backdrop: more people needing care, more families stretched thin. That is exactly where AI is starting to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1 minute. Generative AI use among people 50-plus went from 9 percent in 2023 to 18 percent in 2024 to 30 percent in 2025. It has roughly doubled each year. AARP also reports eight in ten adults 50-plus have used some form of AI, but most call themselves beginners. Voice assistants and health monitors are where the interest is. Point: this is not a young person's thing anymore.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1 minute 15 seconds. Your doctor is probably already using AI: the AMA found 81 percent of physicians do, mainly for paperwork. But AARP found only 9 percent of older adults have been told about it, and 9 in 10 say they have a right to know. So it is fair to ask your doctor. Second, 41 percent of older AI users have asked it a health question. Third, AirPods Pro can now work as an FDA-authorized over-the-counter hearing aid. Technology many people already own is turning into a health tool.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1 minute 15 seconds. Falls are a top fear for families. A pilot published in the American Journal of Managed Care found AI video fall detection cut emergency department visits by 80 percent among residents with dementia. Senior living operators are reporting big drops in falls too, 48 percent at Solera, 76 percent at a Sagora community. Be honest with the room: those are company announcements, not peer-reviewed studies. If you are touring a community, ask whether they use this and ask to see their numbers.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1 minute. Loneliness is a real health risk. New York's Office for the Aging has been giving ElliQ to older adults since 2022 and reported a 95 percent reduction in loneliness. Its 2026 data shows 92 percent find it useful, demand is strong, and the state just extended the program this month. The company says ElliQ always presents itself as AI and does not pretend to be human. It is a supplement to people, not a replacement. Spectrum News put the cost at roughly 600 to 1,000 dollars a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1 minute. Caregivers are some of the most active AI users: CMI found 21 percent use it several times a week or daily for health information, compared to 12 percent of patients. Their top uses are researching symptoms and side effects. A LogicMark survey found 77 percent would try AI health monitoring. And only 22 percent of family caregivers have had formal training, so a tool that explains things in plain English fills a real gap. AARP profiled a caregiver using AI to decode an echocardiogram report and build visual daily schedules for her mom.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1 minute 15 seconds. Same technology, bad hands. The FBI's 2025 report: people 60 and older reported 7.75 billion dollars in losses, up 59 percent, with an average loss of about 38,500 dollars. Over 3,100 senior complaints referenced AI, with more than 352 million lost. Scammers clone a grandchild's voice from social media and call in a panic. Three defenses: a family code word, hang up and call back on a number you know, and the National Elder Fraud Hotline at 833-FRAUD-11.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1 minute. Older adults are rightly cautious: 69 percent are not comfortable sharing health info with an AI tool, 68 percent worry it reduces human contact, and 9 in 10 want to be told when AI is used in their care. That caution is healthy. Four simple habits: start with one small task, check health answers with your doctor, never type in sensitive numbers, and keep people at the center.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45 seconds. AI changes every week, and most people do not have time to follow it. That is why I write The AI Cowboy: one plain-English email every Sunday, out of Fort Worth, covering the new tools, the scams to watch for, and what actually matters for you and your family. It is free; just email me at dward@ddub.ai to subscribe. Thank you, and I am happy to take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slide; not presented. Leave up during Q&amp;A or share with attendees.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Title">
    <p:bg>
      <p:bgPr>
        <a:solidFill>
          <a:schemeClr val="tx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1828800"/>
            <a:ext cx="7863840" cy="1828800"/>
          </a:xfrm>
          <a:prstGeom prst="rect">
            <a:avLst/>
          </a:prstGeom>
          <a:noFill/>
          <a:ln/>
        </p:spPr>
        <p:txBody>
          <a:bodyPr wrap="square" rtlCol="0"/>
          <a:lstStyle>
            <a:lvl1pPr algn="l" indent="0" marL="0">
              <a:buNone/>
              <a:defRPr lang="en-US" sz="4000" b="1" dirty="0">
                <a:solidFill>
                  <a:schemeClr val="bg1"/>
                </a:solidFill>
                <a:latin typeface="Bookman Old Style" pitchFamily="34" charset="0"/>
                <a:ea typeface="Bookman Old Style" pitchFamily="34" charset="-122"/>
                <a:cs typeface="Bookman Old Style" pitchFamily="34" charset="-120"/>
              </a:defRPr>
            </a:lvl1pPr>
          </a:lstStyle>
          <a:p>
            <a:pPr algn="l" indent="0" marL="0">
              <a:buNone/>
            </a:pPr>
            <a:endParaRPr lang="en-US" sz="4000" dirty="0"/>
          </a:p>
        </p:txBody>
      </p:sp>
      <p:sp>
        <p:nvSpPr>
          <p:cNvPr id="3" name="Text 0"/>
          <p:cNvSpPr/>
          <p:nvPr>
            <p:ph idx="101" type="body" hasCustomPrompt="1"/>
          </p:nvPr>
        </p:nvSpPr>
        <p:spPr>
          <a:xfrm>
            <a:off x="731520" y="3794760"/>
            <a:ext cx="7863840" cy="1280160"/>
          </a:xfrm>
          <a:prstGeom prst="rect">
            <a:avLst/>
          </a:prstGeom>
          <a:noFill/>
          <a:ln/>
        </p:spPr>
        <p:txBody>
          <a:bodyPr wrap="square" rtlCol="0"/>
          <a:lstStyle>
            <a:lvl1pPr algn="l" indent="0" marL="0">
              <a:buNone/>
              <a:defRPr lang="en-US" sz="2000" dirty="0">
                <a:solidFill>
                  <a:schemeClr val="accent5"/>
                </a:solidFill>
              </a:defRPr>
            </a:lvl1pPr>
          </a:lstStyle>
          <a:p>
            <a:pPr algn="l" indent="0" marL="0">
              <a:buNone/>
            </a:pPr>
            <a:endParaRPr lang="en-US" sz="20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868680"/>
          </a:xfrm>
          <a:prstGeom prst="rect">
            <a:avLst/>
          </a:prstGeom>
          <a:noFill/>
          <a:ln/>
        </p:spPr>
        <p:txBody>
          <a:bodyPr wrap="square" rtlCol="0"/>
          <a:lstStyle>
            <a:lvl1pPr indent="0" marL="0">
              <a:buNone/>
              <a:defRPr lang="en-US" sz="3200" b="1" dirty="0">
                <a:solidFill>
                  <a:schemeClr val="tx1"/>
                </a:solidFill>
                <a:latin typeface="Bookman Old Style" pitchFamily="34" charset="0"/>
                <a:ea typeface="Bookman Old Style" pitchFamily="34" charset="-122"/>
                <a:cs typeface="Bookman Old Style" pitchFamily="34" charset="-120"/>
              </a:defRPr>
            </a:lvl1pPr>
          </a:lstStyle>
          <a:p>
            <a:pPr indent="0" marL="0">
              <a:buNone/>
            </a:pPr>
            <a:endParaRPr lang="en-US" sz="32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3.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3.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slideLayout" Target="../slideLayouts/slideLayout3.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3.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731520" y="1828800"/>
            <a:ext cx="7863840" cy="1828800"/>
          </a:xfrm>
          <a:prstGeom prst="rect">
            <a:avLst/>
          </a:prstGeom>
          <a:noFill/>
          <a:ln/>
        </p:spPr>
        <p:txBody>
          <a:bodyPr wrap="square" rtlCol="0" anchor="b"/>
          <a:lstStyle/>
          <a:p>
            <a:pPr algn="l" indent="0" marL="0">
              <a:buNone/>
            </a:pPr>
            <a:r>
              <a:rPr lang="en-US" sz="4000" b="1" dirty="0">
                <a:solidFill>
                  <a:schemeClr val="bg1"/>
                </a:solidFill>
                <a:latin typeface="Bookman Old Style" pitchFamily="34" charset="0"/>
                <a:ea typeface="Bookman Old Style" pitchFamily="34" charset="-122"/>
                <a:cs typeface="Bookman Old Style" pitchFamily="34" charset="-120"/>
              </a:rPr>
              <a:t>AI and Aging Well</a:t>
            </a:r>
            <a:endParaRPr lang="en-US" sz="4000" dirty="0"/>
          </a:p>
        </p:txBody>
      </p:sp>
      <p:sp>
        <p:nvSpPr>
          <p:cNvPr id="3" name="Text 0"/>
          <p:cNvSpPr/>
          <p:nvPr>
            <p:ph idx="101" type="body" hasCustomPrompt="1"/>
          </p:nvPr>
        </p:nvSpPr>
        <p:spPr>
          <a:xfrm>
            <a:off x="731520" y="3794760"/>
            <a:ext cx="7863840" cy="1280160"/>
          </a:xfrm>
          <a:prstGeom prst="rect">
            <a:avLst/>
          </a:prstGeom>
          <a:noFill/>
          <a:ln/>
        </p:spPr>
        <p:txBody>
          <a:bodyPr wrap="square" rtlCol="0" anchor="t"/>
          <a:lstStyle/>
          <a:p>
            <a:pPr algn="l" indent="0" marL="0">
              <a:buNone/>
            </a:pPr>
            <a:r>
              <a:rPr lang="en-US" sz="2000" dirty="0">
                <a:solidFill>
                  <a:schemeClr val="accent5"/>
                </a:solidFill>
              </a:rPr>
              <a:t>How artificial intelligence is changing life for seniors and the people who care for them</a:t>
            </a:r>
            <a:endParaRPr lang="en-US" sz="2000" dirty="0"/>
          </a:p>
        </p:txBody>
      </p:sp>
      <p:sp>
        <p:nvSpPr>
          <p:cNvPr id="4" name="Photo ring"/>
          <p:cNvSpPr/>
          <p:nvPr/>
        </p:nvSpPr>
        <p:spPr>
          <a:xfrm>
            <a:off x="9098280" y="502920"/>
            <a:ext cx="2651760" cy="2651760"/>
          </a:xfrm>
          <a:prstGeom prst="ellipse">
            <a:avLst/>
          </a:prstGeom>
          <a:solidFill>
            <a:schemeClr val="accent1"/>
          </a:solidFill>
          <a:ln/>
        </p:spPr>
      </p:sp>
      <p:pic>
        <p:nvPicPr>
          <p:cNvPr id="5" name="Presenter photo" descr="Portrait of D Dub">    </p:cNvPr>
          <p:cNvPicPr>
            <a:picLocks noChangeAspect="1"/>
          </p:cNvPicPr>
          <p:nvPr/>
        </p:nvPicPr>
        <p:blipFill>
          <a:blip r:embed="rId1"/>
          <a:stretch>
            <a:fillRect/>
          </a:stretch>
        </p:blipFill>
        <p:spPr>
          <a:xfrm>
            <a:off x="9208008" y="612648"/>
            <a:ext cx="2432304" cy="2432304"/>
          </a:xfrm>
          <a:prstGeom prst="ellipse">
            <a:avLst/>
          </a:prstGeom>
        </p:spPr>
      </p:pic>
      <p:sp>
        <p:nvSpPr>
          <p:cNvPr id="6" name="Presenter"/>
          <p:cNvSpPr txBox="1"/>
          <p:nvPr/>
        </p:nvSpPr>
        <p:spPr>
          <a:xfrm>
            <a:off x="731520" y="5760720"/>
            <a:ext cx="7315200" cy="457200"/>
          </a:xfrm>
          <a:prstGeom prst="rect">
            <a:avLst/>
          </a:prstGeom>
          <a:noFill/>
          <a:ln/>
        </p:spPr>
        <p:txBody>
          <a:bodyPr wrap="square" lIns="0" tIns="0" rIns="0" bIns="0" rtlCol="0" anchor="ctr"/>
          <a:lstStyle/>
          <a:p>
            <a:pPr indent="0" marL="0">
              <a:buNone/>
            </a:pPr>
            <a:r>
              <a:rPr lang="en-US" sz="1600" dirty="0">
                <a:solidFill>
                  <a:schemeClr val="bg1"/>
                </a:solidFill>
              </a:rPr>
              <a:t>D Dub  |  The AI Cowboy</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868680"/>
          </a:xfrm>
          <a:prstGeom prst="rect">
            <a:avLst/>
          </a:prstGeom>
          <a:noFill/>
          <a:ln/>
        </p:spPr>
        <p:txBody>
          <a:bodyPr wrap="square" rtlCol="0" anchor="ctr"/>
          <a:lstStyle/>
          <a:p>
            <a:pPr indent="0" marL="0">
              <a:buNone/>
            </a:pPr>
            <a:r>
              <a:rPr lang="en-US" sz="3200" b="1" dirty="0">
                <a:solidFill>
                  <a:schemeClr val="tx1"/>
                </a:solidFill>
                <a:latin typeface="Bookman Old Style" pitchFamily="34" charset="0"/>
                <a:ea typeface="Bookman Old Style" pitchFamily="34" charset="-122"/>
                <a:cs typeface="Bookman Old Style" pitchFamily="34" charset="-120"/>
              </a:rPr>
              <a:t>Why this matters right now</a:t>
            </a:r>
            <a:endParaRPr lang="en-US" sz="3200" dirty="0"/>
          </a:p>
        </p:txBody>
      </p:sp>
      <p:sp>
        <p:nvSpPr>
          <p:cNvPr id="3" name="Stat card 1"/>
          <p:cNvSpPr/>
          <p:nvPr/>
        </p:nvSpPr>
        <p:spPr>
          <a:xfrm>
            <a:off x="548640" y="1554480"/>
            <a:ext cx="3474720" cy="2743200"/>
          </a:xfrm>
          <a:prstGeom prst="roundRect">
            <a:avLst>
              <a:gd name="adj" fmla="val 4000"/>
            </a:avLst>
          </a:prstGeom>
          <a:solidFill>
            <a:schemeClr val="bg2"/>
          </a:solidFill>
          <a:ln/>
          <a:effectLst>
            <a:outerShdw sx="100000" sy="100000" kx="0" ky="0" algn="bl" rotWithShape="0" blurRad="76200" dist="25400" dir="5400000">
              <a:srgbClr val="000000">
                <a:alpha val="12000"/>
              </a:srgbClr>
            </a:outerShdw>
          </a:effectLst>
        </p:spPr>
      </p:sp>
      <p:sp>
        <p:nvSpPr>
          <p:cNvPr id="4" name="Stat number"/>
          <p:cNvSpPr txBox="1"/>
          <p:nvPr/>
        </p:nvSpPr>
        <p:spPr>
          <a:xfrm>
            <a:off x="822960" y="1783080"/>
            <a:ext cx="2926080" cy="1188720"/>
          </a:xfrm>
          <a:prstGeom prst="rect">
            <a:avLst/>
          </a:prstGeom>
          <a:noFill/>
          <a:ln/>
        </p:spPr>
        <p:txBody>
          <a:bodyPr wrap="square" lIns="0" tIns="0" rIns="0" bIns="0" rtlCol="0" anchor="ctr"/>
          <a:lstStyle/>
          <a:p>
            <a:pPr indent="0" marL="0">
              <a:buNone/>
            </a:pPr>
            <a:r>
              <a:rPr lang="en-US" sz="6000" b="1" dirty="0">
                <a:solidFill>
                  <a:schemeClr val="accent1"/>
                </a:solidFill>
                <a:latin typeface="Bookman Old Style" pitchFamily="34" charset="0"/>
                <a:ea typeface="Bookman Old Style" pitchFamily="34" charset="-122"/>
                <a:cs typeface="Bookman Old Style" pitchFamily="34" charset="-120"/>
              </a:rPr>
              <a:t>63M</a:t>
            </a:r>
            <a:endParaRPr lang="en-US" sz="6000" dirty="0"/>
          </a:p>
        </p:txBody>
      </p:sp>
      <p:sp>
        <p:nvSpPr>
          <p:cNvPr id="5" name="Stat label"/>
          <p:cNvSpPr txBox="1"/>
          <p:nvPr/>
        </p:nvSpPr>
        <p:spPr>
          <a:xfrm>
            <a:off x="822960" y="3063240"/>
            <a:ext cx="2926080" cy="1280160"/>
          </a:xfrm>
          <a:prstGeom prst="rect">
            <a:avLst/>
          </a:prstGeom>
          <a:noFill/>
          <a:ln/>
        </p:spPr>
        <p:txBody>
          <a:bodyPr wrap="square" lIns="0" tIns="0" rIns="0" bIns="0" rtlCol="0" anchor="t"/>
          <a:lstStyle/>
          <a:p>
            <a:pPr indent="0" marL="0">
              <a:buNone/>
            </a:pPr>
            <a:r>
              <a:rPr lang="en-US" sz="1800" dirty="0">
                <a:solidFill>
                  <a:schemeClr val="tx1"/>
                </a:solidFill>
              </a:rPr>
              <a:t>Americans are family caregivers, about 1 in 4 adults</a:t>
            </a:r>
            <a:endParaRPr lang="en-US" sz="1800" dirty="0"/>
          </a:p>
        </p:txBody>
      </p:sp>
      <p:sp>
        <p:nvSpPr>
          <p:cNvPr id="6" name="Stat card 2"/>
          <p:cNvSpPr/>
          <p:nvPr/>
        </p:nvSpPr>
        <p:spPr>
          <a:xfrm>
            <a:off x="4297680" y="1554480"/>
            <a:ext cx="3474720" cy="2743200"/>
          </a:xfrm>
          <a:prstGeom prst="roundRect">
            <a:avLst>
              <a:gd name="adj" fmla="val 4000"/>
            </a:avLst>
          </a:prstGeom>
          <a:solidFill>
            <a:schemeClr val="bg2"/>
          </a:solidFill>
          <a:ln/>
          <a:effectLst>
            <a:outerShdw sx="100000" sy="100000" kx="0" ky="0" algn="bl" rotWithShape="0" blurRad="76200" dist="25400" dir="5400000">
              <a:srgbClr val="000000">
                <a:alpha val="12000"/>
              </a:srgbClr>
            </a:outerShdw>
          </a:effectLst>
        </p:spPr>
      </p:sp>
      <p:sp>
        <p:nvSpPr>
          <p:cNvPr id="7" name="Stat number"/>
          <p:cNvSpPr txBox="1"/>
          <p:nvPr/>
        </p:nvSpPr>
        <p:spPr>
          <a:xfrm>
            <a:off x="4572000" y="1783080"/>
            <a:ext cx="2926080" cy="1188720"/>
          </a:xfrm>
          <a:prstGeom prst="rect">
            <a:avLst/>
          </a:prstGeom>
          <a:noFill/>
          <a:ln/>
        </p:spPr>
        <p:txBody>
          <a:bodyPr wrap="square" lIns="0" tIns="0" rIns="0" bIns="0" rtlCol="0" anchor="ctr"/>
          <a:lstStyle/>
          <a:p>
            <a:pPr indent="0" marL="0">
              <a:buNone/>
            </a:pPr>
            <a:r>
              <a:rPr lang="en-US" sz="6000" b="1" dirty="0">
                <a:solidFill>
                  <a:schemeClr val="accent1"/>
                </a:solidFill>
                <a:latin typeface="Bookman Old Style" pitchFamily="34" charset="0"/>
                <a:ea typeface="Bookman Old Style" pitchFamily="34" charset="-122"/>
                <a:cs typeface="Bookman Old Style" pitchFamily="34" charset="-120"/>
              </a:rPr>
              <a:t>+45%</a:t>
            </a:r>
            <a:endParaRPr lang="en-US" sz="6000" dirty="0"/>
          </a:p>
        </p:txBody>
      </p:sp>
      <p:sp>
        <p:nvSpPr>
          <p:cNvPr id="8" name="Stat label"/>
          <p:cNvSpPr txBox="1"/>
          <p:nvPr/>
        </p:nvSpPr>
        <p:spPr>
          <a:xfrm>
            <a:off x="4572000" y="3063240"/>
            <a:ext cx="2926080" cy="1280160"/>
          </a:xfrm>
          <a:prstGeom prst="rect">
            <a:avLst/>
          </a:prstGeom>
          <a:noFill/>
          <a:ln/>
        </p:spPr>
        <p:txBody>
          <a:bodyPr wrap="square" lIns="0" tIns="0" rIns="0" bIns="0" rtlCol="0" anchor="t"/>
          <a:lstStyle/>
          <a:p>
            <a:pPr indent="0" marL="0">
              <a:buNone/>
            </a:pPr>
            <a:r>
              <a:rPr lang="en-US" sz="1800" dirty="0">
                <a:solidFill>
                  <a:schemeClr val="tx1"/>
                </a:solidFill>
              </a:rPr>
              <a:t>growth in family caregivers since 2015, nearly 20 million more</a:t>
            </a:r>
            <a:endParaRPr lang="en-US" sz="1800" dirty="0"/>
          </a:p>
        </p:txBody>
      </p:sp>
      <p:sp>
        <p:nvSpPr>
          <p:cNvPr id="9" name="Stat card 3"/>
          <p:cNvSpPr/>
          <p:nvPr/>
        </p:nvSpPr>
        <p:spPr>
          <a:xfrm>
            <a:off x="8046720" y="1554480"/>
            <a:ext cx="3474720" cy="2743200"/>
          </a:xfrm>
          <a:prstGeom prst="roundRect">
            <a:avLst>
              <a:gd name="adj" fmla="val 4000"/>
            </a:avLst>
          </a:prstGeom>
          <a:solidFill>
            <a:schemeClr val="bg2"/>
          </a:solidFill>
          <a:ln/>
          <a:effectLst>
            <a:outerShdw sx="100000" sy="100000" kx="0" ky="0" algn="bl" rotWithShape="0" blurRad="76200" dist="25400" dir="5400000">
              <a:srgbClr val="000000">
                <a:alpha val="12000"/>
              </a:srgbClr>
            </a:outerShdw>
          </a:effectLst>
        </p:spPr>
      </p:sp>
      <p:sp>
        <p:nvSpPr>
          <p:cNvPr id="10" name="Stat number"/>
          <p:cNvSpPr txBox="1"/>
          <p:nvPr/>
        </p:nvSpPr>
        <p:spPr>
          <a:xfrm>
            <a:off x="8321040" y="1783080"/>
            <a:ext cx="2926080" cy="1188720"/>
          </a:xfrm>
          <a:prstGeom prst="rect">
            <a:avLst/>
          </a:prstGeom>
          <a:noFill/>
          <a:ln/>
        </p:spPr>
        <p:txBody>
          <a:bodyPr wrap="square" lIns="0" tIns="0" rIns="0" bIns="0" rtlCol="0" anchor="ctr"/>
          <a:lstStyle/>
          <a:p>
            <a:pPr indent="0" marL="0">
              <a:buNone/>
            </a:pPr>
            <a:r>
              <a:rPr lang="en-US" sz="6000" b="1" dirty="0">
                <a:solidFill>
                  <a:schemeClr val="accent1"/>
                </a:solidFill>
                <a:latin typeface="Bookman Old Style" pitchFamily="34" charset="0"/>
                <a:ea typeface="Bookman Old Style" pitchFamily="34" charset="-122"/>
                <a:cs typeface="Bookman Old Style" pitchFamily="34" charset="-120"/>
              </a:rPr>
              <a:t>44%</a:t>
            </a:r>
            <a:endParaRPr lang="en-US" sz="6000" dirty="0"/>
          </a:p>
        </p:txBody>
      </p:sp>
      <p:sp>
        <p:nvSpPr>
          <p:cNvPr id="11" name="Stat label"/>
          <p:cNvSpPr txBox="1"/>
          <p:nvPr/>
        </p:nvSpPr>
        <p:spPr>
          <a:xfrm>
            <a:off x="8321040" y="3063240"/>
            <a:ext cx="2926080" cy="1280160"/>
          </a:xfrm>
          <a:prstGeom prst="rect">
            <a:avLst/>
          </a:prstGeom>
          <a:noFill/>
          <a:ln/>
        </p:spPr>
        <p:txBody>
          <a:bodyPr wrap="square" lIns="0" tIns="0" rIns="0" bIns="0" rtlCol="0" anchor="t"/>
          <a:lstStyle/>
          <a:p>
            <a:pPr indent="0" marL="0">
              <a:buNone/>
            </a:pPr>
            <a:r>
              <a:rPr lang="en-US" sz="1800" dirty="0">
                <a:solidFill>
                  <a:schemeClr val="tx1"/>
                </a:solidFill>
              </a:rPr>
              <a:t>of caregivers provide high-intensity care</a:t>
            </a:r>
            <a:endParaRPr lang="en-US" sz="1800" dirty="0"/>
          </a:p>
        </p:txBody>
      </p:sp>
      <p:sp>
        <p:nvSpPr>
          <p:cNvPr id="12" name="Icon circle"/>
          <p:cNvSpPr/>
          <p:nvPr/>
        </p:nvSpPr>
        <p:spPr>
          <a:xfrm>
            <a:off x="548640" y="4892040"/>
            <a:ext cx="822960" cy="822960"/>
          </a:xfrm>
          <a:prstGeom prst="ellipse">
            <a:avLst/>
          </a:prstGeom>
          <a:solidFill>
            <a:schemeClr val="accent2"/>
          </a:solidFill>
          <a:ln/>
        </p:spPr>
      </p:sp>
      <p:pic>
        <p:nvPicPr>
          <p:cNvPr id="13" name="Icon FaUsers" descr="preencoded.png">    </p:cNvPr>
          <p:cNvPicPr>
            <a:picLocks noChangeAspect="1"/>
          </p:cNvPicPr>
          <p:nvPr/>
        </p:nvPicPr>
        <p:blipFill>
          <a:blip r:embed="rId1"/>
          <a:stretch>
            <a:fillRect/>
          </a:stretch>
        </p:blipFill>
        <p:spPr>
          <a:xfrm>
            <a:off x="746150" y="5089550"/>
            <a:ext cx="427939" cy="427939"/>
          </a:xfrm>
          <a:prstGeom prst="rect">
            <a:avLst/>
          </a:prstGeom>
        </p:spPr>
      </p:pic>
      <p:sp>
        <p:nvSpPr>
          <p:cNvPr id="14" name="Takeaway"/>
          <p:cNvSpPr txBox="1"/>
          <p:nvPr/>
        </p:nvSpPr>
        <p:spPr>
          <a:xfrm>
            <a:off x="1600200" y="4892040"/>
            <a:ext cx="9966960" cy="822960"/>
          </a:xfrm>
          <a:prstGeom prst="rect">
            <a:avLst/>
          </a:prstGeom>
          <a:noFill/>
          <a:ln/>
        </p:spPr>
        <p:txBody>
          <a:bodyPr wrap="square" lIns="0" tIns="0" rIns="0" bIns="0" rtlCol="0" anchor="ctr"/>
          <a:lstStyle/>
          <a:p>
            <a:pPr indent="0" marL="0">
              <a:buNone/>
            </a:pPr>
            <a:r>
              <a:rPr lang="en-US" sz="2000" b="1" dirty="0">
                <a:solidFill>
                  <a:schemeClr val="tx2"/>
                </a:solidFill>
              </a:rPr>
              <a:t>And the need is growing: the oldest baby boomers reach age 80 in 2026.</a:t>
            </a:r>
            <a:endParaRPr lang="en-US" sz="2000" dirty="0"/>
          </a:p>
        </p:txBody>
      </p:sp>
      <p:sp>
        <p:nvSpPr>
          <p:cNvPr id="15" name="Source"/>
          <p:cNvSpPr txBox="1"/>
          <p:nvPr/>
        </p:nvSpPr>
        <p:spPr>
          <a:xfrm>
            <a:off x="548640" y="6263640"/>
            <a:ext cx="10515600" cy="411480"/>
          </a:xfrm>
          <a:prstGeom prst="rect">
            <a:avLst/>
          </a:prstGeom>
          <a:noFill/>
          <a:ln/>
        </p:spPr>
        <p:txBody>
          <a:bodyPr wrap="square" lIns="0" tIns="0" rIns="0" bIns="0" rtlCol="0" anchor="b"/>
          <a:lstStyle/>
          <a:p>
            <a:pPr indent="0" marL="0">
              <a:buNone/>
            </a:pPr>
            <a:r>
              <a:rPr lang="en-US" sz="1000" i="1" dirty="0">
                <a:solidFill>
                  <a:schemeClr val="accent6"/>
                </a:solidFill>
              </a:rPr>
              <a:t>Source: AARP &amp; National Alliance for Caregiving, Caregiving in the U.S. 2025 (released July 2025)</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868680"/>
          </a:xfrm>
          <a:prstGeom prst="rect">
            <a:avLst/>
          </a:prstGeom>
          <a:noFill/>
          <a:ln/>
        </p:spPr>
        <p:txBody>
          <a:bodyPr wrap="square" rtlCol="0" anchor="ctr"/>
          <a:lstStyle/>
          <a:p>
            <a:pPr indent="0" marL="0">
              <a:buNone/>
            </a:pPr>
            <a:r>
              <a:rPr lang="en-US" sz="3200" b="1" dirty="0">
                <a:solidFill>
                  <a:schemeClr val="tx1"/>
                </a:solidFill>
                <a:latin typeface="Bookman Old Style" pitchFamily="34" charset="0"/>
                <a:ea typeface="Bookman Old Style" pitchFamily="34" charset="-122"/>
                <a:cs typeface="Bookman Old Style" pitchFamily="34" charset="-120"/>
              </a:rPr>
              <a:t>Seniors are already using AI</a:t>
            </a:r>
            <a:endParaRPr lang="en-US" sz="3200" dirty="0"/>
          </a:p>
        </p:txBody>
      </p:sp>
      <p:graphicFrame>
        <p:nvGraphicFramePr>
          <p:cNvPr id="3" name="Generative AI use chart" descr=""/>
          <p:cNvGraphicFramePr/>
          <p:nvPr/>
        </p:nvGraphicFramePr>
        <p:xfrm>
          <a:off x="548640" y="1371600"/>
          <a:ext cx="5852160" cy="4572000"/>
        </p:xfrm>
        <a:graphic xmlns:a="http://schemas.openxmlformats.org/drawingml/2006/main">
          <a:graphicData uri="http://schemas.openxmlformats.org/drawingml/2006/chart">
            <c:chart xmlns:c="http://schemas.openxmlformats.org/drawingml/2006/chart" r:id="rId1"/>
          </a:graphicData>
        </a:graphic>
      </p:graphicFrame>
      <p:sp>
        <p:nvSpPr>
          <p:cNvPr id="4" name="Adoption stat"/>
          <p:cNvSpPr txBox="1"/>
          <p:nvPr/>
        </p:nvSpPr>
        <p:spPr>
          <a:xfrm>
            <a:off x="6858000" y="1463040"/>
            <a:ext cx="1920240" cy="1097280"/>
          </a:xfrm>
          <a:prstGeom prst="rect">
            <a:avLst/>
          </a:prstGeom>
          <a:noFill/>
          <a:ln/>
        </p:spPr>
        <p:txBody>
          <a:bodyPr wrap="square" lIns="0" tIns="0" rIns="0" bIns="0" rtlCol="0" anchor="ctr"/>
          <a:lstStyle/>
          <a:p>
            <a:pPr indent="0" marL="0">
              <a:buNone/>
            </a:pPr>
            <a:r>
              <a:rPr lang="en-US" sz="3600" b="1" dirty="0">
                <a:solidFill>
                  <a:schemeClr val="accent2"/>
                </a:solidFill>
                <a:latin typeface="Bookman Old Style" pitchFamily="34" charset="0"/>
                <a:ea typeface="Bookman Old Style" pitchFamily="34" charset="-122"/>
                <a:cs typeface="Bookman Old Style" pitchFamily="34" charset="-120"/>
              </a:rPr>
              <a:t>8 in 10</a:t>
            </a:r>
            <a:endParaRPr lang="en-US" sz="3600" dirty="0"/>
          </a:p>
        </p:txBody>
      </p:sp>
      <p:sp>
        <p:nvSpPr>
          <p:cNvPr id="5" name="Adoption label"/>
          <p:cNvSpPr txBox="1"/>
          <p:nvPr/>
        </p:nvSpPr>
        <p:spPr>
          <a:xfrm>
            <a:off x="8869680" y="1463040"/>
            <a:ext cx="2834640" cy="1097280"/>
          </a:xfrm>
          <a:prstGeom prst="rect">
            <a:avLst/>
          </a:prstGeom>
          <a:noFill/>
          <a:ln/>
        </p:spPr>
        <p:txBody>
          <a:bodyPr wrap="square" lIns="0" tIns="0" rIns="0" bIns="0" rtlCol="0" anchor="ctr"/>
          <a:lstStyle/>
          <a:p>
            <a:pPr indent="0" marL="0">
              <a:buNone/>
            </a:pPr>
            <a:r>
              <a:rPr lang="en-US" sz="1600" dirty="0">
                <a:solidFill>
                  <a:schemeClr val="tx1"/>
                </a:solidFill>
              </a:rPr>
              <a:t>adults 50+ have used some form of AI, mostly at a beginner level</a:t>
            </a:r>
            <a:endParaRPr lang="en-US" sz="1600" dirty="0"/>
          </a:p>
        </p:txBody>
      </p:sp>
      <p:sp>
        <p:nvSpPr>
          <p:cNvPr id="6" name="Adoption stat"/>
          <p:cNvSpPr txBox="1"/>
          <p:nvPr/>
        </p:nvSpPr>
        <p:spPr>
          <a:xfrm>
            <a:off x="6858000" y="2926080"/>
            <a:ext cx="1920240" cy="1097280"/>
          </a:xfrm>
          <a:prstGeom prst="rect">
            <a:avLst/>
          </a:prstGeom>
          <a:noFill/>
          <a:ln/>
        </p:spPr>
        <p:txBody>
          <a:bodyPr wrap="square" lIns="0" tIns="0" rIns="0" bIns="0" rtlCol="0" anchor="ctr"/>
          <a:lstStyle/>
          <a:p>
            <a:pPr indent="0" marL="0">
              <a:buNone/>
            </a:pPr>
            <a:r>
              <a:rPr lang="en-US" sz="3600" b="1" dirty="0">
                <a:solidFill>
                  <a:schemeClr val="accent2"/>
                </a:solidFill>
                <a:latin typeface="Bookman Old Style" pitchFamily="34" charset="0"/>
                <a:ea typeface="Bookman Old Style" pitchFamily="34" charset="-122"/>
                <a:cs typeface="Bookman Old Style" pitchFamily="34" charset="-120"/>
              </a:rPr>
              <a:t>51%</a:t>
            </a:r>
            <a:endParaRPr lang="en-US" sz="3600" dirty="0"/>
          </a:p>
        </p:txBody>
      </p:sp>
      <p:sp>
        <p:nvSpPr>
          <p:cNvPr id="7" name="Adoption label"/>
          <p:cNvSpPr txBox="1"/>
          <p:nvPr/>
        </p:nvSpPr>
        <p:spPr>
          <a:xfrm>
            <a:off x="8869680" y="2926080"/>
            <a:ext cx="2834640" cy="1097280"/>
          </a:xfrm>
          <a:prstGeom prst="rect">
            <a:avLst/>
          </a:prstGeom>
          <a:noFill/>
          <a:ln/>
        </p:spPr>
        <p:txBody>
          <a:bodyPr wrap="square" lIns="0" tIns="0" rIns="0" bIns="0" rtlCol="0" anchor="ctr"/>
          <a:lstStyle/>
          <a:p>
            <a:pPr indent="0" marL="0">
              <a:buNone/>
            </a:pPr>
            <a:r>
              <a:rPr lang="en-US" sz="1600" dirty="0">
                <a:solidFill>
                  <a:schemeClr val="tx1"/>
                </a:solidFill>
              </a:rPr>
              <a:t>use or are interested in voice assistants</a:t>
            </a:r>
            <a:endParaRPr lang="en-US" sz="1600" dirty="0"/>
          </a:p>
        </p:txBody>
      </p:sp>
      <p:sp>
        <p:nvSpPr>
          <p:cNvPr id="8" name="Adoption stat"/>
          <p:cNvSpPr txBox="1"/>
          <p:nvPr/>
        </p:nvSpPr>
        <p:spPr>
          <a:xfrm>
            <a:off x="6858000" y="4389120"/>
            <a:ext cx="1920240" cy="1097280"/>
          </a:xfrm>
          <a:prstGeom prst="rect">
            <a:avLst/>
          </a:prstGeom>
          <a:noFill/>
          <a:ln/>
        </p:spPr>
        <p:txBody>
          <a:bodyPr wrap="square" lIns="0" tIns="0" rIns="0" bIns="0" rtlCol="0" anchor="ctr"/>
          <a:lstStyle/>
          <a:p>
            <a:pPr indent="0" marL="0">
              <a:buNone/>
            </a:pPr>
            <a:r>
              <a:rPr lang="en-US" sz="3600" b="1" dirty="0">
                <a:solidFill>
                  <a:schemeClr val="accent2"/>
                </a:solidFill>
                <a:latin typeface="Bookman Old Style" pitchFamily="34" charset="0"/>
                <a:ea typeface="Bookman Old Style" pitchFamily="34" charset="-122"/>
                <a:cs typeface="Bookman Old Style" pitchFamily="34" charset="-120"/>
              </a:rPr>
              <a:t>43%</a:t>
            </a:r>
            <a:endParaRPr lang="en-US" sz="3600" dirty="0"/>
          </a:p>
        </p:txBody>
      </p:sp>
      <p:sp>
        <p:nvSpPr>
          <p:cNvPr id="9" name="Adoption label"/>
          <p:cNvSpPr txBox="1"/>
          <p:nvPr/>
        </p:nvSpPr>
        <p:spPr>
          <a:xfrm>
            <a:off x="8869680" y="4389120"/>
            <a:ext cx="2834640" cy="1097280"/>
          </a:xfrm>
          <a:prstGeom prst="rect">
            <a:avLst/>
          </a:prstGeom>
          <a:noFill/>
          <a:ln/>
        </p:spPr>
        <p:txBody>
          <a:bodyPr wrap="square" lIns="0" tIns="0" rIns="0" bIns="0" rtlCol="0" anchor="ctr"/>
          <a:lstStyle/>
          <a:p>
            <a:pPr indent="0" marL="0">
              <a:buNone/>
            </a:pPr>
            <a:r>
              <a:rPr lang="en-US" sz="1600" dirty="0">
                <a:solidFill>
                  <a:schemeClr val="tx1"/>
                </a:solidFill>
              </a:rPr>
              <a:t>use or are interested in AI health-monitoring devices</a:t>
            </a:r>
            <a:endParaRPr lang="en-US" sz="1600" dirty="0"/>
          </a:p>
        </p:txBody>
      </p:sp>
      <p:sp>
        <p:nvSpPr>
          <p:cNvPr id="10" name="Source"/>
          <p:cNvSpPr txBox="1"/>
          <p:nvPr/>
        </p:nvSpPr>
        <p:spPr>
          <a:xfrm>
            <a:off x="548640" y="6263640"/>
            <a:ext cx="10515600" cy="411480"/>
          </a:xfrm>
          <a:prstGeom prst="rect">
            <a:avLst/>
          </a:prstGeom>
          <a:noFill/>
          <a:ln/>
        </p:spPr>
        <p:txBody>
          <a:bodyPr wrap="square" lIns="0" tIns="0" rIns="0" bIns="0" rtlCol="0" anchor="b"/>
          <a:lstStyle/>
          <a:p>
            <a:pPr indent="0" marL="0">
              <a:buNone/>
            </a:pPr>
            <a:r>
              <a:rPr lang="en-US" sz="1000" i="1" dirty="0">
                <a:solidFill>
                  <a:schemeClr val="accent6"/>
                </a:solidFill>
              </a:rPr>
              <a:t>Sources: AARP 2026 Tech Trends and Adults 50-Plus (survey Sept-Oct 2025); AARP Research AI data story (Jan 2026)</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868680"/>
          </a:xfrm>
          <a:prstGeom prst="rect">
            <a:avLst/>
          </a:prstGeom>
          <a:noFill/>
          <a:ln/>
        </p:spPr>
        <p:txBody>
          <a:bodyPr wrap="square" rtlCol="0" anchor="ctr"/>
          <a:lstStyle/>
          <a:p>
            <a:pPr indent="0" marL="0">
              <a:buNone/>
            </a:pPr>
            <a:r>
              <a:rPr lang="en-US" sz="3200" b="1" dirty="0">
                <a:solidFill>
                  <a:schemeClr val="tx1"/>
                </a:solidFill>
                <a:latin typeface="Bookman Old Style" pitchFamily="34" charset="0"/>
                <a:ea typeface="Bookman Old Style" pitchFamily="34" charset="-122"/>
                <a:cs typeface="Bookman Old Style" pitchFamily="34" charset="-120"/>
              </a:rPr>
              <a:t>Benefit 1: Better health support</a:t>
            </a:r>
            <a:endParaRPr lang="en-US" sz="3200" dirty="0"/>
          </a:p>
        </p:txBody>
      </p:sp>
      <p:sp>
        <p:nvSpPr>
          <p:cNvPr id="3" name="Icon circle"/>
          <p:cNvSpPr/>
          <p:nvPr/>
        </p:nvSpPr>
        <p:spPr>
          <a:xfrm>
            <a:off x="548640" y="1463040"/>
            <a:ext cx="960120" cy="960120"/>
          </a:xfrm>
          <a:prstGeom prst="ellipse">
            <a:avLst/>
          </a:prstGeom>
          <a:solidFill>
            <a:schemeClr val="accent1"/>
          </a:solidFill>
          <a:ln/>
        </p:spPr>
      </p:sp>
      <p:pic>
        <p:nvPicPr>
          <p:cNvPr id="4" name="Icon FaUserDoctor" descr="preencoded.png">    </p:cNvPr>
          <p:cNvPicPr>
            <a:picLocks noChangeAspect="1"/>
          </p:cNvPicPr>
          <p:nvPr/>
        </p:nvPicPr>
        <p:blipFill>
          <a:blip r:embed="rId1"/>
          <a:stretch>
            <a:fillRect/>
          </a:stretch>
        </p:blipFill>
        <p:spPr>
          <a:xfrm>
            <a:off x="779069" y="1693469"/>
            <a:ext cx="499262" cy="499262"/>
          </a:xfrm>
          <a:prstGeom prst="rect">
            <a:avLst/>
          </a:prstGeom>
        </p:spPr>
      </p:pic>
      <p:sp>
        <p:nvSpPr>
          <p:cNvPr id="5" name="Benefit header"/>
          <p:cNvSpPr txBox="1"/>
          <p:nvPr/>
        </p:nvSpPr>
        <p:spPr>
          <a:xfrm>
            <a:off x="1783080" y="1463040"/>
            <a:ext cx="9784080" cy="457200"/>
          </a:xfrm>
          <a:prstGeom prst="rect">
            <a:avLst/>
          </a:prstGeom>
          <a:noFill/>
          <a:ln/>
        </p:spPr>
        <p:txBody>
          <a:bodyPr wrap="square" lIns="0" tIns="0" rIns="0" bIns="0" rtlCol="0" anchor="ctr"/>
          <a:lstStyle/>
          <a:p>
            <a:pPr indent="0" marL="0">
              <a:buNone/>
            </a:pPr>
            <a:r>
              <a:rPr lang="en-US" sz="2000" b="1" dirty="0">
                <a:solidFill>
                  <a:schemeClr val="tx1"/>
                </a:solidFill>
              </a:rPr>
              <a:t>AI is already in the exam room</a:t>
            </a:r>
            <a:endParaRPr lang="en-US" sz="2000" dirty="0"/>
          </a:p>
        </p:txBody>
      </p:sp>
      <p:sp>
        <p:nvSpPr>
          <p:cNvPr id="6" name="Benefit detail"/>
          <p:cNvSpPr txBox="1"/>
          <p:nvPr/>
        </p:nvSpPr>
        <p:spPr>
          <a:xfrm>
            <a:off x="1783080" y="1920240"/>
            <a:ext cx="9784080" cy="777240"/>
          </a:xfrm>
          <a:prstGeom prst="rect">
            <a:avLst/>
          </a:prstGeom>
          <a:noFill/>
          <a:ln/>
        </p:spPr>
        <p:txBody>
          <a:bodyPr wrap="square" lIns="0" tIns="0" rIns="0" bIns="0" rtlCol="0" anchor="t"/>
          <a:lstStyle/>
          <a:p>
            <a:pPr indent="0" marL="0">
              <a:buNone/>
            </a:pPr>
            <a:r>
              <a:rPr lang="en-US" sz="1600" dirty="0">
                <a:solidFill>
                  <a:schemeClr val="tx2"/>
                </a:solidFill>
              </a:rPr>
              <a:t>81% of physicians now use AI at work, mostly for notes, research summaries and discharge instructions (AMA, 2026).</a:t>
            </a:r>
            <a:endParaRPr lang="en-US" sz="1600" dirty="0"/>
          </a:p>
        </p:txBody>
      </p:sp>
      <p:sp>
        <p:nvSpPr>
          <p:cNvPr id="7" name="Icon circle"/>
          <p:cNvSpPr/>
          <p:nvPr/>
        </p:nvSpPr>
        <p:spPr>
          <a:xfrm>
            <a:off x="548640" y="2971800"/>
            <a:ext cx="960120" cy="960120"/>
          </a:xfrm>
          <a:prstGeom prst="ellipse">
            <a:avLst/>
          </a:prstGeom>
          <a:solidFill>
            <a:schemeClr val="accent1"/>
          </a:solidFill>
          <a:ln/>
        </p:spPr>
      </p:sp>
      <p:pic>
        <p:nvPicPr>
          <p:cNvPr id="8" name="Icon FaStethoscope" descr="preencoded.png">    </p:cNvPr>
          <p:cNvPicPr>
            <a:picLocks noChangeAspect="1"/>
          </p:cNvPicPr>
          <p:nvPr/>
        </p:nvPicPr>
        <p:blipFill>
          <a:blip r:embed="rId2"/>
          <a:stretch>
            <a:fillRect/>
          </a:stretch>
        </p:blipFill>
        <p:spPr>
          <a:xfrm>
            <a:off x="779069" y="3202229"/>
            <a:ext cx="499262" cy="499262"/>
          </a:xfrm>
          <a:prstGeom prst="rect">
            <a:avLst/>
          </a:prstGeom>
        </p:spPr>
      </p:pic>
      <p:sp>
        <p:nvSpPr>
          <p:cNvPr id="9" name="Benefit header"/>
          <p:cNvSpPr txBox="1"/>
          <p:nvPr/>
        </p:nvSpPr>
        <p:spPr>
          <a:xfrm>
            <a:off x="1783080" y="2971800"/>
            <a:ext cx="9784080" cy="457200"/>
          </a:xfrm>
          <a:prstGeom prst="rect">
            <a:avLst/>
          </a:prstGeom>
          <a:noFill/>
          <a:ln/>
        </p:spPr>
        <p:txBody>
          <a:bodyPr wrap="square" lIns="0" tIns="0" rIns="0" bIns="0" rtlCol="0" anchor="ctr"/>
          <a:lstStyle/>
          <a:p>
            <a:pPr indent="0" marL="0">
              <a:buNone/>
            </a:pPr>
            <a:r>
              <a:rPr lang="en-US" sz="2000" b="1" dirty="0">
                <a:solidFill>
                  <a:schemeClr val="tx1"/>
                </a:solidFill>
              </a:rPr>
              <a:t>Seniors are asking AI health questions</a:t>
            </a:r>
            <a:endParaRPr lang="en-US" sz="2000" dirty="0"/>
          </a:p>
        </p:txBody>
      </p:sp>
      <p:sp>
        <p:nvSpPr>
          <p:cNvPr id="10" name="Benefit detail"/>
          <p:cNvSpPr txBox="1"/>
          <p:nvPr/>
        </p:nvSpPr>
        <p:spPr>
          <a:xfrm>
            <a:off x="1783080" y="3429000"/>
            <a:ext cx="9784080" cy="777240"/>
          </a:xfrm>
          <a:prstGeom prst="rect">
            <a:avLst/>
          </a:prstGeom>
          <a:noFill/>
          <a:ln/>
        </p:spPr>
        <p:txBody>
          <a:bodyPr wrap="square" lIns="0" tIns="0" rIns="0" bIns="0" rtlCol="0" anchor="t"/>
          <a:lstStyle/>
          <a:p>
            <a:pPr indent="0" marL="0">
              <a:buNone/>
            </a:pPr>
            <a:r>
              <a:rPr lang="en-US" sz="1600" dirty="0">
                <a:solidFill>
                  <a:schemeClr val="tx2"/>
                </a:solidFill>
              </a:rPr>
              <a:t>41% of AI users age 50+ have asked an AI tool a health question (AARP AI &amp; Health series, 2026).</a:t>
            </a:r>
            <a:endParaRPr lang="en-US" sz="1600" dirty="0"/>
          </a:p>
        </p:txBody>
      </p:sp>
      <p:sp>
        <p:nvSpPr>
          <p:cNvPr id="11" name="Icon circle"/>
          <p:cNvSpPr/>
          <p:nvPr/>
        </p:nvSpPr>
        <p:spPr>
          <a:xfrm>
            <a:off x="548640" y="4480560"/>
            <a:ext cx="960120" cy="960120"/>
          </a:xfrm>
          <a:prstGeom prst="ellipse">
            <a:avLst/>
          </a:prstGeom>
          <a:solidFill>
            <a:schemeClr val="accent1"/>
          </a:solidFill>
          <a:ln/>
        </p:spPr>
      </p:sp>
      <p:pic>
        <p:nvPicPr>
          <p:cNvPr id="12" name="Icon FaEarListen" descr="preencoded.png">    </p:cNvPr>
          <p:cNvPicPr>
            <a:picLocks noChangeAspect="1"/>
          </p:cNvPicPr>
          <p:nvPr/>
        </p:nvPicPr>
        <p:blipFill>
          <a:blip r:embed="rId3"/>
          <a:stretch>
            <a:fillRect/>
          </a:stretch>
        </p:blipFill>
        <p:spPr>
          <a:xfrm>
            <a:off x="779069" y="4710989"/>
            <a:ext cx="499262" cy="499262"/>
          </a:xfrm>
          <a:prstGeom prst="rect">
            <a:avLst/>
          </a:prstGeom>
        </p:spPr>
      </p:pic>
      <p:sp>
        <p:nvSpPr>
          <p:cNvPr id="13" name="Benefit header"/>
          <p:cNvSpPr txBox="1"/>
          <p:nvPr/>
        </p:nvSpPr>
        <p:spPr>
          <a:xfrm>
            <a:off x="1783080" y="4480560"/>
            <a:ext cx="9784080" cy="457200"/>
          </a:xfrm>
          <a:prstGeom prst="rect">
            <a:avLst/>
          </a:prstGeom>
          <a:noFill/>
          <a:ln/>
        </p:spPr>
        <p:txBody>
          <a:bodyPr wrap="square" lIns="0" tIns="0" rIns="0" bIns="0" rtlCol="0" anchor="ctr"/>
          <a:lstStyle/>
          <a:p>
            <a:pPr indent="0" marL="0">
              <a:buNone/>
            </a:pPr>
            <a:r>
              <a:rPr lang="en-US" sz="2000" b="1" dirty="0">
                <a:solidFill>
                  <a:schemeClr val="tx1"/>
                </a:solidFill>
              </a:rPr>
              <a:t>Everyday devices are becoming medical aids</a:t>
            </a:r>
            <a:endParaRPr lang="en-US" sz="2000" dirty="0"/>
          </a:p>
        </p:txBody>
      </p:sp>
      <p:sp>
        <p:nvSpPr>
          <p:cNvPr id="14" name="Benefit detail"/>
          <p:cNvSpPr txBox="1"/>
          <p:nvPr/>
        </p:nvSpPr>
        <p:spPr>
          <a:xfrm>
            <a:off x="1783080" y="4937760"/>
            <a:ext cx="9784080" cy="777240"/>
          </a:xfrm>
          <a:prstGeom prst="rect">
            <a:avLst/>
          </a:prstGeom>
          <a:noFill/>
          <a:ln/>
        </p:spPr>
        <p:txBody>
          <a:bodyPr wrap="square" lIns="0" tIns="0" rIns="0" bIns="0" rtlCol="0" anchor="t"/>
          <a:lstStyle/>
          <a:p>
            <a:pPr indent="0" marL="0">
              <a:buNone/>
            </a:pPr>
            <a:r>
              <a:rPr lang="en-US" sz="1600" dirty="0">
                <a:solidFill>
                  <a:schemeClr val="tx2"/>
                </a:solidFill>
              </a:rPr>
              <a:t>In Sept 2024 the FDA authorized the first over-the-counter hearing aid software, for Apple AirPods Pro, for mild-to-moderate hearing loss.</a:t>
            </a:r>
            <a:endParaRPr lang="en-US" sz="1600" dirty="0"/>
          </a:p>
        </p:txBody>
      </p:sp>
      <p:sp>
        <p:nvSpPr>
          <p:cNvPr id="15" name="Source"/>
          <p:cNvSpPr txBox="1"/>
          <p:nvPr/>
        </p:nvSpPr>
        <p:spPr>
          <a:xfrm>
            <a:off x="548640" y="6263640"/>
            <a:ext cx="10515600" cy="411480"/>
          </a:xfrm>
          <a:prstGeom prst="rect">
            <a:avLst/>
          </a:prstGeom>
          <a:noFill/>
          <a:ln/>
        </p:spPr>
        <p:txBody>
          <a:bodyPr wrap="square" lIns="0" tIns="0" rIns="0" bIns="0" rtlCol="0" anchor="b"/>
          <a:lstStyle/>
          <a:p>
            <a:pPr indent="0" marL="0">
              <a:buNone/>
            </a:pPr>
            <a:r>
              <a:rPr lang="en-US" sz="1000" i="1" dirty="0">
                <a:solidFill>
                  <a:schemeClr val="accent6"/>
                </a:solidFill>
              </a:rPr>
              <a:t>Sources: AARP, AI Usage by Health Care Providers (2026, citing AMA physician survey); AARP AI &amp; Health 50+ Consumer Pulse; U.S. FDA (Sept 12, 2024)</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868680"/>
          </a:xfrm>
          <a:prstGeom prst="rect">
            <a:avLst/>
          </a:prstGeom>
          <a:noFill/>
          <a:ln/>
        </p:spPr>
        <p:txBody>
          <a:bodyPr wrap="square" rtlCol="0" anchor="ctr"/>
          <a:lstStyle/>
          <a:p>
            <a:pPr indent="0" marL="0">
              <a:buNone/>
            </a:pPr>
            <a:r>
              <a:rPr lang="en-US" sz="3200" b="1" dirty="0">
                <a:solidFill>
                  <a:schemeClr val="tx1"/>
                </a:solidFill>
                <a:latin typeface="Bookman Old Style" pitchFamily="34" charset="0"/>
                <a:ea typeface="Bookman Old Style" pitchFamily="34" charset="-122"/>
                <a:cs typeface="Bookman Old Style" pitchFamily="34" charset="-120"/>
              </a:rPr>
              <a:t>Benefit 2: Safer at home and in senior living</a:t>
            </a:r>
            <a:endParaRPr lang="en-US" sz="3200" dirty="0"/>
          </a:p>
        </p:txBody>
      </p:sp>
      <p:sp>
        <p:nvSpPr>
          <p:cNvPr id="3" name="Published study card"/>
          <p:cNvSpPr/>
          <p:nvPr/>
        </p:nvSpPr>
        <p:spPr>
          <a:xfrm>
            <a:off x="548640" y="1463040"/>
            <a:ext cx="5394960" cy="4480560"/>
          </a:xfrm>
          <a:prstGeom prst="roundRect">
            <a:avLst>
              <a:gd name="adj" fmla="val 2449"/>
            </a:avLst>
          </a:prstGeom>
          <a:solidFill>
            <a:schemeClr val="tx1"/>
          </a:solidFill>
          <a:ln/>
        </p:spPr>
      </p:sp>
      <p:sp>
        <p:nvSpPr>
          <p:cNvPr id="4" name="Icon circle"/>
          <p:cNvSpPr/>
          <p:nvPr/>
        </p:nvSpPr>
        <p:spPr>
          <a:xfrm>
            <a:off x="868680" y="1737360"/>
            <a:ext cx="822960" cy="822960"/>
          </a:xfrm>
          <a:prstGeom prst="ellipse">
            <a:avLst/>
          </a:prstGeom>
          <a:solidFill>
            <a:schemeClr val="accent1"/>
          </a:solidFill>
          <a:ln/>
        </p:spPr>
      </p:sp>
      <p:pic>
        <p:nvPicPr>
          <p:cNvPr id="5" name="Icon FaPersonFalling" descr="preencoded.png">    </p:cNvPr>
          <p:cNvPicPr>
            <a:picLocks noChangeAspect="1"/>
          </p:cNvPicPr>
          <p:nvPr/>
        </p:nvPicPr>
        <p:blipFill>
          <a:blip r:embed="rId1"/>
          <a:stretch>
            <a:fillRect/>
          </a:stretch>
        </p:blipFill>
        <p:spPr>
          <a:xfrm>
            <a:off x="1066190" y="1934870"/>
            <a:ext cx="427939" cy="427939"/>
          </a:xfrm>
          <a:prstGeom prst="rect">
            <a:avLst/>
          </a:prstGeom>
        </p:spPr>
      </p:pic>
      <p:sp>
        <p:nvSpPr>
          <p:cNvPr id="6" name="Card label"/>
          <p:cNvSpPr txBox="1"/>
          <p:nvPr/>
        </p:nvSpPr>
        <p:spPr>
          <a:xfrm>
            <a:off x="1874520" y="1737360"/>
            <a:ext cx="3840480" cy="822960"/>
          </a:xfrm>
          <a:prstGeom prst="rect">
            <a:avLst/>
          </a:prstGeom>
          <a:noFill/>
          <a:ln/>
        </p:spPr>
        <p:txBody>
          <a:bodyPr wrap="square" lIns="0" tIns="0" rIns="0" bIns="0" rtlCol="0" anchor="ctr"/>
          <a:lstStyle/>
          <a:p>
            <a:pPr indent="0" marL="0">
              <a:buNone/>
            </a:pPr>
            <a:r>
              <a:rPr lang="en-US" sz="1800" b="1" dirty="0">
                <a:solidFill>
                  <a:schemeClr val="accent5"/>
                </a:solidFill>
              </a:rPr>
              <a:t>Published pilot study</a:t>
            </a:r>
            <a:endParaRPr lang="en-US" sz="1800" dirty="0"/>
          </a:p>
        </p:txBody>
      </p:sp>
      <p:sp>
        <p:nvSpPr>
          <p:cNvPr id="7" name="Big stat"/>
          <p:cNvSpPr txBox="1"/>
          <p:nvPr/>
        </p:nvSpPr>
        <p:spPr>
          <a:xfrm>
            <a:off x="868680" y="2743200"/>
            <a:ext cx="4754880" cy="1097280"/>
          </a:xfrm>
          <a:prstGeom prst="rect">
            <a:avLst/>
          </a:prstGeom>
          <a:noFill/>
          <a:ln/>
        </p:spPr>
        <p:txBody>
          <a:bodyPr wrap="square" lIns="0" tIns="0" rIns="0" bIns="0" rtlCol="0" anchor="ctr"/>
          <a:lstStyle/>
          <a:p>
            <a:pPr indent="0" marL="0">
              <a:buNone/>
            </a:pPr>
            <a:r>
              <a:rPr lang="en-US" sz="6400" b="1" dirty="0">
                <a:solidFill>
                  <a:schemeClr val="bg1"/>
                </a:solidFill>
                <a:latin typeface="Bookman Old Style" pitchFamily="34" charset="0"/>
                <a:ea typeface="Bookman Old Style" pitchFamily="34" charset="-122"/>
                <a:cs typeface="Bookman Old Style" pitchFamily="34" charset="-120"/>
              </a:rPr>
              <a:t>80%</a:t>
            </a:r>
            <a:endParaRPr lang="en-US" sz="6400" dirty="0"/>
          </a:p>
        </p:txBody>
      </p:sp>
      <p:sp>
        <p:nvSpPr>
          <p:cNvPr id="8" name="Big stat label"/>
          <p:cNvSpPr txBox="1"/>
          <p:nvPr/>
        </p:nvSpPr>
        <p:spPr>
          <a:xfrm>
            <a:off x="868680" y="3886200"/>
            <a:ext cx="4754880" cy="1463040"/>
          </a:xfrm>
          <a:prstGeom prst="rect">
            <a:avLst/>
          </a:prstGeom>
          <a:noFill/>
          <a:ln/>
        </p:spPr>
        <p:txBody>
          <a:bodyPr wrap="square" lIns="0" tIns="0" rIns="0" bIns="0" rtlCol="0" anchor="t"/>
          <a:lstStyle/>
          <a:p>
            <a:pPr indent="0" marL="0">
              <a:buNone/>
            </a:pPr>
            <a:r>
              <a:rPr lang="en-US" sz="1600" dirty="0">
                <a:solidFill>
                  <a:schemeClr val="bg1"/>
                </a:solidFill>
              </a:rPr>
              <a:t>fewer emergency department visits (and 75% fewer EMS visits) after AI video fall detection for residents living with dementia</a:t>
            </a:r>
            <a:endParaRPr lang="en-US" sz="1600" dirty="0"/>
          </a:p>
        </p:txBody>
      </p:sp>
      <p:sp>
        <p:nvSpPr>
          <p:cNvPr id="9" name="Journal"/>
          <p:cNvSpPr txBox="1"/>
          <p:nvPr/>
        </p:nvSpPr>
        <p:spPr>
          <a:xfrm>
            <a:off x="868680" y="5394960"/>
            <a:ext cx="4754880" cy="365760"/>
          </a:xfrm>
          <a:prstGeom prst="rect">
            <a:avLst/>
          </a:prstGeom>
          <a:noFill/>
          <a:ln/>
        </p:spPr>
        <p:txBody>
          <a:bodyPr wrap="square" lIns="0" tIns="0" rIns="0" bIns="0" rtlCol="0" anchor="ctr"/>
          <a:lstStyle/>
          <a:p>
            <a:pPr indent="0" marL="0">
              <a:buNone/>
            </a:pPr>
            <a:r>
              <a:rPr lang="en-US" sz="1200" i="1" dirty="0">
                <a:solidFill>
                  <a:schemeClr val="accent5"/>
                </a:solidFill>
              </a:rPr>
              <a:t>American Journal of Managed Care</a:t>
            </a:r>
            <a:endParaRPr lang="en-US" sz="1200" dirty="0"/>
          </a:p>
        </p:txBody>
      </p:sp>
      <p:sp>
        <p:nvSpPr>
          <p:cNvPr id="10" name="Right header"/>
          <p:cNvSpPr txBox="1"/>
          <p:nvPr/>
        </p:nvSpPr>
        <p:spPr>
          <a:xfrm>
            <a:off x="6400800" y="1463040"/>
            <a:ext cx="5212080" cy="457200"/>
          </a:xfrm>
          <a:prstGeom prst="rect">
            <a:avLst/>
          </a:prstGeom>
          <a:noFill/>
          <a:ln/>
        </p:spPr>
        <p:txBody>
          <a:bodyPr wrap="square" lIns="0" tIns="0" rIns="0" bIns="0" rtlCol="0" anchor="ctr"/>
          <a:lstStyle/>
          <a:p>
            <a:pPr indent="0" marL="0">
              <a:buNone/>
            </a:pPr>
            <a:r>
              <a:rPr lang="en-US" sz="2000" b="1" dirty="0">
                <a:solidFill>
                  <a:schemeClr val="tx1"/>
                </a:solidFill>
              </a:rPr>
              <a:t>What operators are reporting in 2026</a:t>
            </a:r>
            <a:endParaRPr lang="en-US" sz="2000" dirty="0"/>
          </a:p>
        </p:txBody>
      </p:sp>
      <p:sp>
        <p:nvSpPr>
          <p:cNvPr id="11" name="Operator stat"/>
          <p:cNvSpPr txBox="1"/>
          <p:nvPr/>
        </p:nvSpPr>
        <p:spPr>
          <a:xfrm>
            <a:off x="6400800" y="2103120"/>
            <a:ext cx="1463040" cy="1188720"/>
          </a:xfrm>
          <a:prstGeom prst="rect">
            <a:avLst/>
          </a:prstGeom>
          <a:noFill/>
          <a:ln/>
        </p:spPr>
        <p:txBody>
          <a:bodyPr wrap="square" lIns="0" tIns="0" rIns="0" bIns="0" rtlCol="0" anchor="ctr"/>
          <a:lstStyle/>
          <a:p>
            <a:pPr indent="0" marL="0">
              <a:buNone/>
            </a:pPr>
            <a:r>
              <a:rPr lang="en-US" sz="3600" b="1" dirty="0">
                <a:solidFill>
                  <a:schemeClr val="accent2"/>
                </a:solidFill>
                <a:latin typeface="Bookman Old Style" pitchFamily="34" charset="0"/>
                <a:ea typeface="Bookman Old Style" pitchFamily="34" charset="-122"/>
                <a:cs typeface="Bookman Old Style" pitchFamily="34" charset="-120"/>
              </a:rPr>
              <a:t>48%</a:t>
            </a:r>
            <a:endParaRPr lang="en-US" sz="3600" dirty="0"/>
          </a:p>
        </p:txBody>
      </p:sp>
      <p:sp>
        <p:nvSpPr>
          <p:cNvPr id="12" name="Operator label"/>
          <p:cNvSpPr txBox="1"/>
          <p:nvPr/>
        </p:nvSpPr>
        <p:spPr>
          <a:xfrm>
            <a:off x="7955280" y="2103120"/>
            <a:ext cx="3657600" cy="1188720"/>
          </a:xfrm>
          <a:prstGeom prst="rect">
            <a:avLst/>
          </a:prstGeom>
          <a:noFill/>
          <a:ln/>
        </p:spPr>
        <p:txBody>
          <a:bodyPr wrap="square" lIns="0" tIns="0" rIns="0" bIns="0" rtlCol="0" anchor="ctr"/>
          <a:lstStyle/>
          <a:p>
            <a:pPr indent="0" marL="0">
              <a:buNone/>
            </a:pPr>
            <a:r>
              <a:rPr lang="en-US" sz="1500" dirty="0">
                <a:solidFill>
                  <a:schemeClr val="tx1"/>
                </a:solidFill>
              </a:rPr>
              <a:t>fewer falls, 54% fewer hospitalizations over 10 months (Solera Senior Living with Inspiren)</a:t>
            </a:r>
            <a:endParaRPr lang="en-US" sz="1500" dirty="0"/>
          </a:p>
        </p:txBody>
      </p:sp>
      <p:sp>
        <p:nvSpPr>
          <p:cNvPr id="13" name="Operator stat"/>
          <p:cNvSpPr txBox="1"/>
          <p:nvPr/>
        </p:nvSpPr>
        <p:spPr>
          <a:xfrm>
            <a:off x="6400800" y="3520440"/>
            <a:ext cx="1463040" cy="1188720"/>
          </a:xfrm>
          <a:prstGeom prst="rect">
            <a:avLst/>
          </a:prstGeom>
          <a:noFill/>
          <a:ln/>
        </p:spPr>
        <p:txBody>
          <a:bodyPr wrap="square" lIns="0" tIns="0" rIns="0" bIns="0" rtlCol="0" anchor="ctr"/>
          <a:lstStyle/>
          <a:p>
            <a:pPr indent="0" marL="0">
              <a:buNone/>
            </a:pPr>
            <a:r>
              <a:rPr lang="en-US" sz="3600" b="1" dirty="0">
                <a:solidFill>
                  <a:schemeClr val="accent2"/>
                </a:solidFill>
                <a:latin typeface="Bookman Old Style" pitchFamily="34" charset="0"/>
                <a:ea typeface="Bookman Old Style" pitchFamily="34" charset="-122"/>
                <a:cs typeface="Bookman Old Style" pitchFamily="34" charset="-120"/>
              </a:rPr>
              <a:t>76%</a:t>
            </a:r>
            <a:endParaRPr lang="en-US" sz="3600" dirty="0"/>
          </a:p>
        </p:txBody>
      </p:sp>
      <p:sp>
        <p:nvSpPr>
          <p:cNvPr id="14" name="Operator label"/>
          <p:cNvSpPr txBox="1"/>
          <p:nvPr/>
        </p:nvSpPr>
        <p:spPr>
          <a:xfrm>
            <a:off x="7955280" y="3520440"/>
            <a:ext cx="3657600" cy="1188720"/>
          </a:xfrm>
          <a:prstGeom prst="rect">
            <a:avLst/>
          </a:prstGeom>
          <a:noFill/>
          <a:ln/>
        </p:spPr>
        <p:txBody>
          <a:bodyPr wrap="square" lIns="0" tIns="0" rIns="0" bIns="0" rtlCol="0" anchor="ctr"/>
          <a:lstStyle/>
          <a:p>
            <a:pPr indent="0" marL="0">
              <a:buNone/>
            </a:pPr>
            <a:r>
              <a:rPr lang="en-US" sz="1500" dirty="0">
                <a:solidFill>
                  <a:schemeClr val="tx1"/>
                </a:solidFill>
              </a:rPr>
              <a:t>lower fall rate over six months (Sagora Senior Living with Teton)</a:t>
            </a:r>
            <a:endParaRPr lang="en-US" sz="1500" dirty="0"/>
          </a:p>
        </p:txBody>
      </p:sp>
      <p:sp>
        <p:nvSpPr>
          <p:cNvPr id="15" name="Caveat"/>
          <p:cNvSpPr txBox="1"/>
          <p:nvPr/>
        </p:nvSpPr>
        <p:spPr>
          <a:xfrm>
            <a:off x="6400800" y="5029200"/>
            <a:ext cx="5212080" cy="731520"/>
          </a:xfrm>
          <a:prstGeom prst="rect">
            <a:avLst/>
          </a:prstGeom>
          <a:noFill/>
          <a:ln/>
        </p:spPr>
        <p:txBody>
          <a:bodyPr wrap="square" lIns="0" tIns="0" rIns="0" bIns="0" rtlCol="0" anchor="t"/>
          <a:lstStyle/>
          <a:p>
            <a:pPr indent="0" marL="0">
              <a:buNone/>
            </a:pPr>
            <a:r>
              <a:rPr lang="en-US" sz="1400" i="1" dirty="0">
                <a:solidFill>
                  <a:schemeClr val="accent4"/>
                </a:solidFill>
              </a:rPr>
              <a:t>Company-reported results, not peer-reviewed. Promising, but ask for the data.</a:t>
            </a:r>
            <a:endParaRPr lang="en-US" sz="1400" dirty="0"/>
          </a:p>
        </p:txBody>
      </p:sp>
      <p:sp>
        <p:nvSpPr>
          <p:cNvPr id="16" name="Source"/>
          <p:cNvSpPr txBox="1"/>
          <p:nvPr/>
        </p:nvSpPr>
        <p:spPr>
          <a:xfrm>
            <a:off x="548640" y="6263640"/>
            <a:ext cx="10515600" cy="411480"/>
          </a:xfrm>
          <a:prstGeom prst="rect">
            <a:avLst/>
          </a:prstGeom>
          <a:noFill/>
          <a:ln/>
        </p:spPr>
        <p:txBody>
          <a:bodyPr wrap="square" lIns="0" tIns="0" rIns="0" bIns="0" rtlCol="0" anchor="b"/>
          <a:lstStyle/>
          <a:p>
            <a:pPr indent="0" marL="0">
              <a:buNone/>
            </a:pPr>
            <a:r>
              <a:rPr lang="en-US" sz="1000" i="1" dirty="0">
                <a:solidFill>
                  <a:schemeClr val="accent6"/>
                </a:solidFill>
              </a:rPr>
              <a:t>Sources: Xiong et al. pilot, American Journal of Managed Care (SafelyYou); Solera/Inspiren announcement (Mar 2026); Teton case study, Sagora Senior Living</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868680"/>
          </a:xfrm>
          <a:prstGeom prst="rect">
            <a:avLst/>
          </a:prstGeom>
          <a:noFill/>
          <a:ln/>
        </p:spPr>
        <p:txBody>
          <a:bodyPr wrap="square" rtlCol="0" anchor="ctr"/>
          <a:lstStyle/>
          <a:p>
            <a:pPr indent="0" marL="0">
              <a:buNone/>
            </a:pPr>
            <a:r>
              <a:rPr lang="en-US" sz="3200" b="1" dirty="0">
                <a:solidFill>
                  <a:schemeClr val="tx1"/>
                </a:solidFill>
                <a:latin typeface="Bookman Old Style" pitchFamily="34" charset="0"/>
                <a:ea typeface="Bookman Old Style" pitchFamily="34" charset="-122"/>
                <a:cs typeface="Bookman Old Style" pitchFamily="34" charset="-120"/>
              </a:rPr>
              <a:t>Benefit 3: A companion against loneliness</a:t>
            </a:r>
            <a:endParaRPr lang="en-US" sz="3200" dirty="0"/>
          </a:p>
        </p:txBody>
      </p:sp>
      <p:sp>
        <p:nvSpPr>
          <p:cNvPr id="3" name="Icon circle"/>
          <p:cNvSpPr/>
          <p:nvPr/>
        </p:nvSpPr>
        <p:spPr>
          <a:xfrm>
            <a:off x="548640" y="1554480"/>
            <a:ext cx="1280160" cy="1280160"/>
          </a:xfrm>
          <a:prstGeom prst="ellipse">
            <a:avLst/>
          </a:prstGeom>
          <a:solidFill>
            <a:schemeClr val="accent2"/>
          </a:solidFill>
          <a:ln/>
        </p:spPr>
      </p:sp>
      <p:pic>
        <p:nvPicPr>
          <p:cNvPr id="4" name="Icon FaComments" descr="preencoded.png">    </p:cNvPr>
          <p:cNvPicPr>
            <a:picLocks noChangeAspect="1"/>
          </p:cNvPicPr>
          <p:nvPr/>
        </p:nvPicPr>
        <p:blipFill>
          <a:blip r:embed="rId1"/>
          <a:stretch>
            <a:fillRect/>
          </a:stretch>
        </p:blipFill>
        <p:spPr>
          <a:xfrm>
            <a:off x="855878" y="1861718"/>
            <a:ext cx="665683" cy="665683"/>
          </a:xfrm>
          <a:prstGeom prst="rect">
            <a:avLst/>
          </a:prstGeom>
        </p:spPr>
      </p:pic>
      <p:sp>
        <p:nvSpPr>
          <p:cNvPr id="5" name="ElliQ description"/>
          <p:cNvSpPr txBox="1"/>
          <p:nvPr/>
        </p:nvSpPr>
        <p:spPr>
          <a:xfrm>
            <a:off x="2103120" y="1554480"/>
            <a:ext cx="9509760" cy="1280160"/>
          </a:xfrm>
          <a:prstGeom prst="rect">
            <a:avLst/>
          </a:prstGeom>
          <a:noFill/>
          <a:ln/>
        </p:spPr>
        <p:txBody>
          <a:bodyPr wrap="square" lIns="0" tIns="0" rIns="0" bIns="0" rtlCol="0" anchor="ctr"/>
          <a:lstStyle/>
          <a:p>
            <a:pPr indent="0" marL="0">
              <a:buNone/>
            </a:pPr>
            <a:r>
              <a:rPr lang="en-US" sz="1800" dirty="0">
                <a:solidFill>
                  <a:schemeClr val="tx1"/>
                </a:solidFill>
              </a:rPr>
              <a:t>ElliQ is a tabletop AI companion that starts conversations, remembers what you tell it, and reminds you about medications and exercise.</a:t>
            </a:r>
            <a:endParaRPr lang="en-US" sz="1800" dirty="0"/>
          </a:p>
        </p:txBody>
      </p:sp>
      <p:sp>
        <p:nvSpPr>
          <p:cNvPr id="6" name="Loneliness card"/>
          <p:cNvSpPr/>
          <p:nvPr/>
        </p:nvSpPr>
        <p:spPr>
          <a:xfrm>
            <a:off x="548640" y="3154680"/>
            <a:ext cx="3474720" cy="2514600"/>
          </a:xfrm>
          <a:prstGeom prst="roundRect">
            <a:avLst>
              <a:gd name="adj" fmla="val 4364"/>
            </a:avLst>
          </a:prstGeom>
          <a:solidFill>
            <a:schemeClr val="bg2"/>
          </a:solidFill>
          <a:ln/>
          <a:effectLst>
            <a:outerShdw sx="100000" sy="100000" kx="0" ky="0" algn="bl" rotWithShape="0" blurRad="76200" dist="25400" dir="5400000">
              <a:srgbClr val="000000">
                <a:alpha val="12000"/>
              </a:srgbClr>
            </a:outerShdw>
          </a:effectLst>
        </p:spPr>
      </p:sp>
      <p:sp>
        <p:nvSpPr>
          <p:cNvPr id="7" name="Loneliness stat"/>
          <p:cNvSpPr txBox="1"/>
          <p:nvPr/>
        </p:nvSpPr>
        <p:spPr>
          <a:xfrm>
            <a:off x="822960" y="3337560"/>
            <a:ext cx="2926080" cy="914400"/>
          </a:xfrm>
          <a:prstGeom prst="rect">
            <a:avLst/>
          </a:prstGeom>
          <a:noFill/>
          <a:ln/>
        </p:spPr>
        <p:txBody>
          <a:bodyPr wrap="square" lIns="0" tIns="0" rIns="0" bIns="0" rtlCol="0" anchor="ctr"/>
          <a:lstStyle/>
          <a:p>
            <a:pPr indent="0" marL="0">
              <a:buNone/>
            </a:pPr>
            <a:r>
              <a:rPr lang="en-US" sz="4400" b="1" dirty="0">
                <a:solidFill>
                  <a:schemeClr val="accent1"/>
                </a:solidFill>
                <a:latin typeface="Bookman Old Style" pitchFamily="34" charset="0"/>
                <a:ea typeface="Bookman Old Style" pitchFamily="34" charset="-122"/>
                <a:cs typeface="Bookman Old Style" pitchFamily="34" charset="-120"/>
              </a:rPr>
              <a:t>95%</a:t>
            </a:r>
            <a:endParaRPr lang="en-US" sz="4400" dirty="0"/>
          </a:p>
        </p:txBody>
      </p:sp>
      <p:sp>
        <p:nvSpPr>
          <p:cNvPr id="8" name="Loneliness label"/>
          <p:cNvSpPr txBox="1"/>
          <p:nvPr/>
        </p:nvSpPr>
        <p:spPr>
          <a:xfrm>
            <a:off x="822960" y="4297680"/>
            <a:ext cx="2926080" cy="1234440"/>
          </a:xfrm>
          <a:prstGeom prst="rect">
            <a:avLst/>
          </a:prstGeom>
          <a:noFill/>
          <a:ln/>
        </p:spPr>
        <p:txBody>
          <a:bodyPr wrap="square" lIns="0" tIns="0" rIns="0" bIns="0" rtlCol="0" anchor="t"/>
          <a:lstStyle/>
          <a:p>
            <a:pPr indent="0" marL="0">
              <a:buNone/>
            </a:pPr>
            <a:r>
              <a:rPr lang="en-US" sz="1500" dirty="0">
                <a:solidFill>
                  <a:schemeClr val="tx1"/>
                </a:solidFill>
              </a:rPr>
              <a:t>reduction in loneliness reported by the New York State Office for the Aging program</a:t>
            </a:r>
            <a:endParaRPr lang="en-US" sz="1500" dirty="0"/>
          </a:p>
        </p:txBody>
      </p:sp>
      <p:sp>
        <p:nvSpPr>
          <p:cNvPr id="9" name="Loneliness card"/>
          <p:cNvSpPr/>
          <p:nvPr/>
        </p:nvSpPr>
        <p:spPr>
          <a:xfrm>
            <a:off x="4297680" y="3154680"/>
            <a:ext cx="3474720" cy="2514600"/>
          </a:xfrm>
          <a:prstGeom prst="roundRect">
            <a:avLst>
              <a:gd name="adj" fmla="val 4364"/>
            </a:avLst>
          </a:prstGeom>
          <a:solidFill>
            <a:schemeClr val="bg2"/>
          </a:solidFill>
          <a:ln/>
          <a:effectLst>
            <a:outerShdw sx="100000" sy="100000" kx="0" ky="0" algn="bl" rotWithShape="0" blurRad="76200" dist="25400" dir="5400000">
              <a:srgbClr val="000000">
                <a:alpha val="12000"/>
              </a:srgbClr>
            </a:outerShdw>
          </a:effectLst>
        </p:spPr>
      </p:sp>
      <p:sp>
        <p:nvSpPr>
          <p:cNvPr id="10" name="Loneliness stat"/>
          <p:cNvSpPr txBox="1"/>
          <p:nvPr/>
        </p:nvSpPr>
        <p:spPr>
          <a:xfrm>
            <a:off x="4572000" y="3337560"/>
            <a:ext cx="2926080" cy="914400"/>
          </a:xfrm>
          <a:prstGeom prst="rect">
            <a:avLst/>
          </a:prstGeom>
          <a:noFill/>
          <a:ln/>
        </p:spPr>
        <p:txBody>
          <a:bodyPr wrap="square" lIns="0" tIns="0" rIns="0" bIns="0" rtlCol="0" anchor="ctr"/>
          <a:lstStyle/>
          <a:p>
            <a:pPr indent="0" marL="0">
              <a:buNone/>
            </a:pPr>
            <a:r>
              <a:rPr lang="en-US" sz="4400" b="1" dirty="0">
                <a:solidFill>
                  <a:schemeClr val="accent1"/>
                </a:solidFill>
                <a:latin typeface="Bookman Old Style" pitchFamily="34" charset="0"/>
                <a:ea typeface="Bookman Old Style" pitchFamily="34" charset="-122"/>
                <a:cs typeface="Bookman Old Style" pitchFamily="34" charset="-120"/>
              </a:rPr>
              <a:t>92%</a:t>
            </a:r>
            <a:endParaRPr lang="en-US" sz="4400" dirty="0"/>
          </a:p>
        </p:txBody>
      </p:sp>
      <p:sp>
        <p:nvSpPr>
          <p:cNvPr id="11" name="Loneliness label"/>
          <p:cNvSpPr txBox="1"/>
          <p:nvPr/>
        </p:nvSpPr>
        <p:spPr>
          <a:xfrm>
            <a:off x="4572000" y="4297680"/>
            <a:ext cx="2926080" cy="1234440"/>
          </a:xfrm>
          <a:prstGeom prst="rect">
            <a:avLst/>
          </a:prstGeom>
          <a:noFill/>
          <a:ln/>
        </p:spPr>
        <p:txBody>
          <a:bodyPr wrap="square" lIns="0" tIns="0" rIns="0" bIns="0" rtlCol="0" anchor="t"/>
          <a:lstStyle/>
          <a:p>
            <a:pPr indent="0" marL="0">
              <a:buNone/>
            </a:pPr>
            <a:r>
              <a:rPr lang="en-US" sz="1500" dirty="0">
                <a:solidFill>
                  <a:schemeClr val="tx1"/>
                </a:solidFill>
              </a:rPr>
              <a:t>of users find the companion useful (2026 program data)</a:t>
            </a:r>
            <a:endParaRPr lang="en-US" sz="1500" dirty="0"/>
          </a:p>
        </p:txBody>
      </p:sp>
      <p:sp>
        <p:nvSpPr>
          <p:cNvPr id="12" name="Loneliness card"/>
          <p:cNvSpPr/>
          <p:nvPr/>
        </p:nvSpPr>
        <p:spPr>
          <a:xfrm>
            <a:off x="8046720" y="3154680"/>
            <a:ext cx="3474720" cy="2514600"/>
          </a:xfrm>
          <a:prstGeom prst="roundRect">
            <a:avLst>
              <a:gd name="adj" fmla="val 4364"/>
            </a:avLst>
          </a:prstGeom>
          <a:solidFill>
            <a:schemeClr val="bg2"/>
          </a:solidFill>
          <a:ln/>
          <a:effectLst>
            <a:outerShdw sx="100000" sy="100000" kx="0" ky="0" algn="bl" rotWithShape="0" blurRad="76200" dist="25400" dir="5400000">
              <a:srgbClr val="000000">
                <a:alpha val="12000"/>
              </a:srgbClr>
            </a:outerShdw>
          </a:effectLst>
        </p:spPr>
      </p:sp>
      <p:sp>
        <p:nvSpPr>
          <p:cNvPr id="13" name="Loneliness stat"/>
          <p:cNvSpPr txBox="1"/>
          <p:nvPr/>
        </p:nvSpPr>
        <p:spPr>
          <a:xfrm>
            <a:off x="8321040" y="3337560"/>
            <a:ext cx="2926080" cy="914400"/>
          </a:xfrm>
          <a:prstGeom prst="rect">
            <a:avLst/>
          </a:prstGeom>
          <a:noFill/>
          <a:ln/>
        </p:spPr>
        <p:txBody>
          <a:bodyPr wrap="square" lIns="0" tIns="0" rIns="0" bIns="0" rtlCol="0" anchor="ctr"/>
          <a:lstStyle/>
          <a:p>
            <a:pPr indent="0" marL="0">
              <a:buNone/>
            </a:pPr>
            <a:r>
              <a:rPr lang="en-US" sz="4400" b="1" dirty="0">
                <a:solidFill>
                  <a:schemeClr val="accent1"/>
                </a:solidFill>
                <a:latin typeface="Bookman Old Style" pitchFamily="34" charset="0"/>
                <a:ea typeface="Bookman Old Style" pitchFamily="34" charset="-122"/>
                <a:cs typeface="Bookman Old Style" pitchFamily="34" charset="-120"/>
              </a:rPr>
              <a:t>3,500+</a:t>
            </a:r>
            <a:endParaRPr lang="en-US" sz="4400" dirty="0"/>
          </a:p>
        </p:txBody>
      </p:sp>
      <p:sp>
        <p:nvSpPr>
          <p:cNvPr id="14" name="Loneliness label"/>
          <p:cNvSpPr txBox="1"/>
          <p:nvPr/>
        </p:nvSpPr>
        <p:spPr>
          <a:xfrm>
            <a:off x="8321040" y="4297680"/>
            <a:ext cx="2926080" cy="1234440"/>
          </a:xfrm>
          <a:prstGeom prst="rect">
            <a:avLst/>
          </a:prstGeom>
          <a:noFill/>
          <a:ln/>
        </p:spPr>
        <p:txBody>
          <a:bodyPr wrap="square" lIns="0" tIns="0" rIns="0" bIns="0" rtlCol="0" anchor="t"/>
          <a:lstStyle/>
          <a:p>
            <a:pPr indent="0" marL="0">
              <a:buNone/>
            </a:pPr>
            <a:r>
              <a:rPr lang="en-US" sz="1500" dirty="0">
                <a:solidFill>
                  <a:schemeClr val="tx1"/>
                </a:solidFill>
              </a:rPr>
              <a:t>older New Yorkers applied in 2025 alone; the state extended the program in Oct 2026</a:t>
            </a:r>
            <a:endParaRPr lang="en-US" sz="1500" dirty="0"/>
          </a:p>
        </p:txBody>
      </p:sp>
      <p:sp>
        <p:nvSpPr>
          <p:cNvPr id="15" name="Source"/>
          <p:cNvSpPr txBox="1"/>
          <p:nvPr/>
        </p:nvSpPr>
        <p:spPr>
          <a:xfrm>
            <a:off x="548640" y="6263640"/>
            <a:ext cx="10515600" cy="411480"/>
          </a:xfrm>
          <a:prstGeom prst="rect">
            <a:avLst/>
          </a:prstGeom>
          <a:noFill/>
          <a:ln/>
        </p:spPr>
        <p:txBody>
          <a:bodyPr wrap="square" lIns="0" tIns="0" rIns="0" bIns="0" rtlCol="0" anchor="b"/>
          <a:lstStyle/>
          <a:p>
            <a:pPr indent="0" marL="0">
              <a:buNone/>
            </a:pPr>
            <a:r>
              <a:rPr lang="en-US" sz="1000" i="1" dirty="0">
                <a:solidFill>
                  <a:schemeClr val="accent6"/>
                </a:solidFill>
              </a:rPr>
              <a:t>Sources: NY State Office for the Aging (2023 report, 2026 report); The Robot Report (Oct 13, 2026); Spectrum News (May 2026), cost about $600-$1,000 per year</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868680"/>
          </a:xfrm>
          <a:prstGeom prst="rect">
            <a:avLst/>
          </a:prstGeom>
          <a:noFill/>
          <a:ln/>
        </p:spPr>
        <p:txBody>
          <a:bodyPr wrap="square" rtlCol="0" anchor="ctr"/>
          <a:lstStyle/>
          <a:p>
            <a:pPr indent="0" marL="0">
              <a:buNone/>
            </a:pPr>
            <a:r>
              <a:rPr lang="en-US" sz="3200" b="1" dirty="0">
                <a:solidFill>
                  <a:schemeClr val="tx1"/>
                </a:solidFill>
                <a:latin typeface="Bookman Old Style" pitchFamily="34" charset="0"/>
                <a:ea typeface="Bookman Old Style" pitchFamily="34" charset="-122"/>
                <a:cs typeface="Bookman Old Style" pitchFamily="34" charset="-120"/>
              </a:rPr>
              <a:t>Benefit 4: A new helper for caregivers</a:t>
            </a:r>
            <a:endParaRPr lang="en-US" sz="3200" dirty="0"/>
          </a:p>
        </p:txBody>
      </p:sp>
      <p:sp>
        <p:nvSpPr>
          <p:cNvPr id="3" name="Left header"/>
          <p:cNvSpPr txBox="1"/>
          <p:nvPr/>
        </p:nvSpPr>
        <p:spPr>
          <a:xfrm>
            <a:off x="548640" y="1417320"/>
            <a:ext cx="5394960" cy="457200"/>
          </a:xfrm>
          <a:prstGeom prst="rect">
            <a:avLst/>
          </a:prstGeom>
          <a:noFill/>
          <a:ln/>
        </p:spPr>
        <p:txBody>
          <a:bodyPr wrap="square" lIns="0" tIns="0" rIns="0" bIns="0" rtlCol="0" anchor="ctr"/>
          <a:lstStyle/>
          <a:p>
            <a:pPr indent="0" marL="0">
              <a:buNone/>
            </a:pPr>
            <a:r>
              <a:rPr lang="en-US" sz="2000" b="1" dirty="0">
                <a:solidFill>
                  <a:schemeClr val="tx1"/>
                </a:solidFill>
              </a:rPr>
              <a:t>Caregivers are leaning in</a:t>
            </a:r>
            <a:endParaRPr lang="en-US" sz="2000" dirty="0"/>
          </a:p>
        </p:txBody>
      </p:sp>
      <p:sp>
        <p:nvSpPr>
          <p:cNvPr id="4" name="Caregiver stat"/>
          <p:cNvSpPr txBox="1"/>
          <p:nvPr/>
        </p:nvSpPr>
        <p:spPr>
          <a:xfrm>
            <a:off x="548640" y="2011680"/>
            <a:ext cx="1554480" cy="1051560"/>
          </a:xfrm>
          <a:prstGeom prst="rect">
            <a:avLst/>
          </a:prstGeom>
          <a:noFill/>
          <a:ln/>
        </p:spPr>
        <p:txBody>
          <a:bodyPr wrap="square" lIns="0" tIns="0" rIns="0" bIns="0" rtlCol="0" anchor="ctr"/>
          <a:lstStyle/>
          <a:p>
            <a:pPr indent="0" marL="0">
              <a:buNone/>
            </a:pPr>
            <a:r>
              <a:rPr lang="en-US" sz="3600" b="1" dirty="0">
                <a:solidFill>
                  <a:schemeClr val="accent1"/>
                </a:solidFill>
                <a:latin typeface="Bookman Old Style" pitchFamily="34" charset="0"/>
                <a:ea typeface="Bookman Old Style" pitchFamily="34" charset="-122"/>
                <a:cs typeface="Bookman Old Style" pitchFamily="34" charset="-120"/>
              </a:rPr>
              <a:t>21%</a:t>
            </a:r>
            <a:endParaRPr lang="en-US" sz="3600" dirty="0"/>
          </a:p>
        </p:txBody>
      </p:sp>
      <p:sp>
        <p:nvSpPr>
          <p:cNvPr id="5" name="Caregiver label"/>
          <p:cNvSpPr txBox="1"/>
          <p:nvPr/>
        </p:nvSpPr>
        <p:spPr>
          <a:xfrm>
            <a:off x="2194560" y="2011680"/>
            <a:ext cx="3749040" cy="1051560"/>
          </a:xfrm>
          <a:prstGeom prst="rect">
            <a:avLst/>
          </a:prstGeom>
          <a:noFill/>
          <a:ln/>
        </p:spPr>
        <p:txBody>
          <a:bodyPr wrap="square" lIns="0" tIns="0" rIns="0" bIns="0" rtlCol="0" anchor="ctr"/>
          <a:lstStyle/>
          <a:p>
            <a:pPr indent="0" marL="0">
              <a:buNone/>
            </a:pPr>
            <a:r>
              <a:rPr lang="en-US" sz="1500" dirty="0">
                <a:solidFill>
                  <a:schemeClr val="tx1"/>
                </a:solidFill>
              </a:rPr>
              <a:t>use AI several times a week or daily for health info (vs. 12% of patients)</a:t>
            </a:r>
            <a:endParaRPr lang="en-US" sz="1500" dirty="0"/>
          </a:p>
        </p:txBody>
      </p:sp>
      <p:sp>
        <p:nvSpPr>
          <p:cNvPr id="6" name="Caregiver stat"/>
          <p:cNvSpPr txBox="1"/>
          <p:nvPr/>
        </p:nvSpPr>
        <p:spPr>
          <a:xfrm>
            <a:off x="548640" y="3291840"/>
            <a:ext cx="1554480" cy="1051560"/>
          </a:xfrm>
          <a:prstGeom prst="rect">
            <a:avLst/>
          </a:prstGeom>
          <a:noFill/>
          <a:ln/>
        </p:spPr>
        <p:txBody>
          <a:bodyPr wrap="square" lIns="0" tIns="0" rIns="0" bIns="0" rtlCol="0" anchor="ctr"/>
          <a:lstStyle/>
          <a:p>
            <a:pPr indent="0" marL="0">
              <a:buNone/>
            </a:pPr>
            <a:r>
              <a:rPr lang="en-US" sz="3600" b="1" dirty="0">
                <a:solidFill>
                  <a:schemeClr val="accent1"/>
                </a:solidFill>
                <a:latin typeface="Bookman Old Style" pitchFamily="34" charset="0"/>
                <a:ea typeface="Bookman Old Style" pitchFamily="34" charset="-122"/>
                <a:cs typeface="Bookman Old Style" pitchFamily="34" charset="-120"/>
              </a:rPr>
              <a:t>77%</a:t>
            </a:r>
            <a:endParaRPr lang="en-US" sz="3600" dirty="0"/>
          </a:p>
        </p:txBody>
      </p:sp>
      <p:sp>
        <p:nvSpPr>
          <p:cNvPr id="7" name="Caregiver label"/>
          <p:cNvSpPr txBox="1"/>
          <p:nvPr/>
        </p:nvSpPr>
        <p:spPr>
          <a:xfrm>
            <a:off x="2194560" y="3291840"/>
            <a:ext cx="3749040" cy="1051560"/>
          </a:xfrm>
          <a:prstGeom prst="rect">
            <a:avLst/>
          </a:prstGeom>
          <a:noFill/>
          <a:ln/>
        </p:spPr>
        <p:txBody>
          <a:bodyPr wrap="square" lIns="0" tIns="0" rIns="0" bIns="0" rtlCol="0" anchor="ctr"/>
          <a:lstStyle/>
          <a:p>
            <a:pPr indent="0" marL="0">
              <a:buNone/>
            </a:pPr>
            <a:r>
              <a:rPr lang="en-US" sz="1500" dirty="0">
                <a:solidFill>
                  <a:schemeClr val="tx1"/>
                </a:solidFill>
              </a:rPr>
              <a:t>would try AI health monitoring for a loved one</a:t>
            </a:r>
            <a:endParaRPr lang="en-US" sz="1500" dirty="0"/>
          </a:p>
        </p:txBody>
      </p:sp>
      <p:sp>
        <p:nvSpPr>
          <p:cNvPr id="8" name="Caregiver stat"/>
          <p:cNvSpPr txBox="1"/>
          <p:nvPr/>
        </p:nvSpPr>
        <p:spPr>
          <a:xfrm>
            <a:off x="548640" y="4572000"/>
            <a:ext cx="1554480" cy="1051560"/>
          </a:xfrm>
          <a:prstGeom prst="rect">
            <a:avLst/>
          </a:prstGeom>
          <a:noFill/>
          <a:ln/>
        </p:spPr>
        <p:txBody>
          <a:bodyPr wrap="square" lIns="0" tIns="0" rIns="0" bIns="0" rtlCol="0" anchor="ctr"/>
          <a:lstStyle/>
          <a:p>
            <a:pPr indent="0" marL="0">
              <a:buNone/>
            </a:pPr>
            <a:r>
              <a:rPr lang="en-US" sz="3600" b="1" dirty="0">
                <a:solidFill>
                  <a:schemeClr val="accent1"/>
                </a:solidFill>
                <a:latin typeface="Bookman Old Style" pitchFamily="34" charset="0"/>
                <a:ea typeface="Bookman Old Style" pitchFamily="34" charset="-122"/>
                <a:cs typeface="Bookman Old Style" pitchFamily="34" charset="-120"/>
              </a:rPr>
              <a:t>22%</a:t>
            </a:r>
            <a:endParaRPr lang="en-US" sz="3600" dirty="0"/>
          </a:p>
        </p:txBody>
      </p:sp>
      <p:sp>
        <p:nvSpPr>
          <p:cNvPr id="9" name="Caregiver label"/>
          <p:cNvSpPr txBox="1"/>
          <p:nvPr/>
        </p:nvSpPr>
        <p:spPr>
          <a:xfrm>
            <a:off x="2194560" y="4572000"/>
            <a:ext cx="3749040" cy="1051560"/>
          </a:xfrm>
          <a:prstGeom prst="rect">
            <a:avLst/>
          </a:prstGeom>
          <a:noFill/>
          <a:ln/>
        </p:spPr>
        <p:txBody>
          <a:bodyPr wrap="square" lIns="0" tIns="0" rIns="0" bIns="0" rtlCol="0" anchor="ctr"/>
          <a:lstStyle/>
          <a:p>
            <a:pPr indent="0" marL="0">
              <a:buNone/>
            </a:pPr>
            <a:r>
              <a:rPr lang="en-US" sz="1500" dirty="0">
                <a:solidFill>
                  <a:schemeClr val="tx1"/>
                </a:solidFill>
              </a:rPr>
              <a:t>of family caregivers have had formal training, so the knowledge gap is real</a:t>
            </a:r>
            <a:endParaRPr lang="en-US" sz="1500" dirty="0"/>
          </a:p>
        </p:txBody>
      </p:sp>
      <p:sp>
        <p:nvSpPr>
          <p:cNvPr id="10" name="Uses card"/>
          <p:cNvSpPr/>
          <p:nvPr/>
        </p:nvSpPr>
        <p:spPr>
          <a:xfrm>
            <a:off x="6400800" y="1417320"/>
            <a:ext cx="5212080" cy="4526280"/>
          </a:xfrm>
          <a:prstGeom prst="roundRect">
            <a:avLst>
              <a:gd name="adj" fmla="val 2424"/>
            </a:avLst>
          </a:prstGeom>
          <a:solidFill>
            <a:schemeClr val="bg2"/>
          </a:solidFill>
          <a:ln/>
          <a:effectLst>
            <a:outerShdw sx="100000" sy="100000" kx="0" ky="0" algn="bl" rotWithShape="0" blurRad="76200" dist="25400" dir="5400000">
              <a:srgbClr val="000000">
                <a:alpha val="12000"/>
              </a:srgbClr>
            </a:outerShdw>
          </a:effectLst>
        </p:spPr>
      </p:sp>
      <p:sp>
        <p:nvSpPr>
          <p:cNvPr id="11" name="Icon circle"/>
          <p:cNvSpPr/>
          <p:nvPr/>
        </p:nvSpPr>
        <p:spPr>
          <a:xfrm>
            <a:off x="6675120" y="1645920"/>
            <a:ext cx="777240" cy="777240"/>
          </a:xfrm>
          <a:prstGeom prst="ellipse">
            <a:avLst/>
          </a:prstGeom>
          <a:solidFill>
            <a:schemeClr val="accent2"/>
          </a:solidFill>
          <a:ln/>
        </p:spPr>
      </p:sp>
      <p:pic>
        <p:nvPicPr>
          <p:cNvPr id="12" name="Icon FaHandHoldingHeart" descr="preencoded.png">    </p:cNvPr>
          <p:cNvPicPr>
            <a:picLocks noChangeAspect="1"/>
          </p:cNvPicPr>
          <p:nvPr/>
        </p:nvPicPr>
        <p:blipFill>
          <a:blip r:embed="rId1"/>
          <a:stretch>
            <a:fillRect/>
          </a:stretch>
        </p:blipFill>
        <p:spPr>
          <a:xfrm>
            <a:off x="6861658" y="1832458"/>
            <a:ext cx="404165" cy="404165"/>
          </a:xfrm>
          <a:prstGeom prst="rect">
            <a:avLst/>
          </a:prstGeom>
        </p:spPr>
      </p:pic>
      <p:sp>
        <p:nvSpPr>
          <p:cNvPr id="13" name="Uses header"/>
          <p:cNvSpPr txBox="1"/>
          <p:nvPr/>
        </p:nvSpPr>
        <p:spPr>
          <a:xfrm>
            <a:off x="7635240" y="1645920"/>
            <a:ext cx="3749040" cy="777240"/>
          </a:xfrm>
          <a:prstGeom prst="rect">
            <a:avLst/>
          </a:prstGeom>
          <a:noFill/>
          <a:ln/>
        </p:spPr>
        <p:txBody>
          <a:bodyPr wrap="square" lIns="0" tIns="0" rIns="0" bIns="0" rtlCol="0" anchor="ctr"/>
          <a:lstStyle/>
          <a:p>
            <a:pPr indent="0" marL="0">
              <a:buNone/>
            </a:pPr>
            <a:r>
              <a:rPr lang="en-US" sz="2000" b="1" dirty="0">
                <a:solidFill>
                  <a:schemeClr val="tx1"/>
                </a:solidFill>
              </a:rPr>
              <a:t>Practical uses today</a:t>
            </a:r>
            <a:endParaRPr lang="en-US" sz="2000" dirty="0"/>
          </a:p>
        </p:txBody>
      </p:sp>
      <p:sp>
        <p:nvSpPr>
          <p:cNvPr id="14" name="Uses list"/>
          <p:cNvSpPr txBox="1"/>
          <p:nvPr/>
        </p:nvSpPr>
        <p:spPr>
          <a:xfrm>
            <a:off x="6675120" y="2606040"/>
            <a:ext cx="4709160" cy="3154680"/>
          </a:xfrm>
          <a:prstGeom prst="rect">
            <a:avLst/>
          </a:prstGeom>
          <a:noFill/>
          <a:ln/>
        </p:spPr>
        <p:txBody>
          <a:bodyPr wrap="square" rtlCol="0" anchor="t"/>
          <a:lstStyle/>
          <a:p>
            <a:pPr marL="342900" indent="-342900">
              <a:spcAft>
                <a:spcPts val="1000"/>
              </a:spcAft>
              <a:buSzPct val="100000"/>
              <a:buChar char="•"/>
            </a:pPr>
            <a:r>
              <a:rPr lang="en-US" sz="1600" dirty="0">
                <a:solidFill>
                  <a:schemeClr val="tx1"/>
                </a:solidFill>
              </a:rPr>
              <a:t>Translate medical jargon from test reports into plain English</a:t>
            </a:r>
            <a:endParaRPr lang="en-US" sz="1600" dirty="0"/>
          </a:p>
          <a:p>
            <a:pPr marL="342900" indent="-342900">
              <a:spcAft>
                <a:spcPts val="1000"/>
              </a:spcAft>
              <a:buSzPct val="100000"/>
              <a:buChar char="•"/>
            </a:pPr>
            <a:r>
              <a:rPr lang="en-US" sz="1600" dirty="0">
                <a:solidFill>
                  <a:schemeClr val="tx1"/>
                </a:solidFill>
              </a:rPr>
              <a:t>Research symptoms and medication side effects before calling the doctor</a:t>
            </a:r>
            <a:endParaRPr lang="en-US" sz="1600" dirty="0"/>
          </a:p>
          <a:p>
            <a:pPr marL="342900" indent="-342900">
              <a:spcAft>
                <a:spcPts val="1000"/>
              </a:spcAft>
              <a:buSzPct val="100000"/>
              <a:buChar char="•"/>
            </a:pPr>
            <a:r>
              <a:rPr lang="en-US" sz="1600" dirty="0">
                <a:solidFill>
                  <a:schemeClr val="tx1"/>
                </a:solidFill>
              </a:rPr>
              <a:t>Build daily schedules and checklists for a loved one</a:t>
            </a:r>
            <a:endParaRPr lang="en-US" sz="1600" dirty="0"/>
          </a:p>
          <a:p>
            <a:pPr marL="342900" indent="-342900">
              <a:spcAft>
                <a:spcPts val="1000"/>
              </a:spcAft>
              <a:buSzPct val="100000"/>
              <a:buChar char="•"/>
            </a:pPr>
            <a:r>
              <a:rPr lang="en-US" sz="1600" dirty="0">
                <a:solidFill>
                  <a:schemeClr val="tx1"/>
                </a:solidFill>
              </a:rPr>
              <a:t>Compare home-safety gadgets and services</a:t>
            </a:r>
            <a:endParaRPr lang="en-US" sz="1600" dirty="0"/>
          </a:p>
        </p:txBody>
      </p:sp>
      <p:sp>
        <p:nvSpPr>
          <p:cNvPr id="15" name="Source"/>
          <p:cNvSpPr txBox="1"/>
          <p:nvPr/>
        </p:nvSpPr>
        <p:spPr>
          <a:xfrm>
            <a:off x="548640" y="6263640"/>
            <a:ext cx="10515600" cy="411480"/>
          </a:xfrm>
          <a:prstGeom prst="rect">
            <a:avLst/>
          </a:prstGeom>
          <a:noFill/>
          <a:ln/>
        </p:spPr>
        <p:txBody>
          <a:bodyPr wrap="square" lIns="0" tIns="0" rIns="0" bIns="0" rtlCol="0" anchor="b"/>
          <a:lstStyle/>
          <a:p>
            <a:pPr indent="0" marL="0">
              <a:buNone/>
            </a:pPr>
            <a:r>
              <a:rPr lang="en-US" sz="1000" i="1" dirty="0">
                <a:solidFill>
                  <a:schemeClr val="accent6"/>
                </a:solidFill>
              </a:rPr>
              <a:t>Sources: CMI Media Vitals via eMarketer (2026); LogicMark / Talker Research survey (Apr 2026); AARP &amp; NAC Caregiving in the U.S. 2025; AARP, How AI Can Help Caregivers (Oct 2025)</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868680"/>
          </a:xfrm>
          <a:prstGeom prst="rect">
            <a:avLst/>
          </a:prstGeom>
          <a:noFill/>
          <a:ln/>
        </p:spPr>
        <p:txBody>
          <a:bodyPr wrap="square" rtlCol="0" anchor="ctr"/>
          <a:lstStyle/>
          <a:p>
            <a:pPr indent="0" marL="0">
              <a:buNone/>
            </a:pPr>
            <a:r>
              <a:rPr lang="en-US" sz="3200" b="1" dirty="0">
                <a:solidFill>
                  <a:schemeClr val="tx1"/>
                </a:solidFill>
                <a:latin typeface="Bookman Old Style" pitchFamily="34" charset="0"/>
                <a:ea typeface="Bookman Old Style" pitchFamily="34" charset="-122"/>
                <a:cs typeface="Bookman Old Style" pitchFamily="34" charset="-120"/>
              </a:rPr>
              <a:t>The dark side: AI-powered scams</a:t>
            </a:r>
            <a:endParaRPr lang="en-US" sz="3200" dirty="0"/>
          </a:p>
        </p:txBody>
      </p:sp>
      <p:sp>
        <p:nvSpPr>
          <p:cNvPr id="3" name="Scam stat card"/>
          <p:cNvSpPr/>
          <p:nvPr/>
        </p:nvSpPr>
        <p:spPr>
          <a:xfrm>
            <a:off x="548640" y="1417320"/>
            <a:ext cx="5669280" cy="4526280"/>
          </a:xfrm>
          <a:prstGeom prst="roundRect">
            <a:avLst>
              <a:gd name="adj" fmla="val 2424"/>
            </a:avLst>
          </a:prstGeom>
          <a:solidFill>
            <a:schemeClr val="accent4"/>
          </a:solidFill>
          <a:ln/>
        </p:spPr>
      </p:sp>
      <p:sp>
        <p:nvSpPr>
          <p:cNvPr id="4" name="Scam headline"/>
          <p:cNvSpPr txBox="1"/>
          <p:nvPr/>
        </p:nvSpPr>
        <p:spPr>
          <a:xfrm>
            <a:off x="868680" y="1645920"/>
            <a:ext cx="5120640" cy="1188720"/>
          </a:xfrm>
          <a:prstGeom prst="rect">
            <a:avLst/>
          </a:prstGeom>
          <a:noFill/>
          <a:ln/>
        </p:spPr>
        <p:txBody>
          <a:bodyPr wrap="square" lIns="0" tIns="0" rIns="0" bIns="0" rtlCol="0" anchor="ctr"/>
          <a:lstStyle/>
          <a:p>
            <a:pPr indent="0" marL="0">
              <a:buNone/>
            </a:pPr>
            <a:r>
              <a:rPr lang="en-US" sz="6000" b="1" dirty="0">
                <a:solidFill>
                  <a:schemeClr val="bg1"/>
                </a:solidFill>
                <a:latin typeface="Bookman Old Style" pitchFamily="34" charset="0"/>
                <a:ea typeface="Bookman Old Style" pitchFamily="34" charset="-122"/>
                <a:cs typeface="Bookman Old Style" pitchFamily="34" charset="-120"/>
              </a:rPr>
              <a:t>$7.75B</a:t>
            </a:r>
            <a:endParaRPr lang="en-US" sz="6000" dirty="0"/>
          </a:p>
        </p:txBody>
      </p:sp>
      <p:sp>
        <p:nvSpPr>
          <p:cNvPr id="5" name="Scam headline label"/>
          <p:cNvSpPr txBox="1"/>
          <p:nvPr/>
        </p:nvSpPr>
        <p:spPr>
          <a:xfrm>
            <a:off x="868680" y="2834640"/>
            <a:ext cx="5120640" cy="822960"/>
          </a:xfrm>
          <a:prstGeom prst="rect">
            <a:avLst/>
          </a:prstGeom>
          <a:noFill/>
          <a:ln/>
        </p:spPr>
        <p:txBody>
          <a:bodyPr wrap="square" lIns="0" tIns="0" rIns="0" bIns="0" rtlCol="0" anchor="t"/>
          <a:lstStyle/>
          <a:p>
            <a:pPr indent="0" marL="0">
              <a:buNone/>
            </a:pPr>
            <a:r>
              <a:rPr lang="en-US" sz="1800" dirty="0">
                <a:solidFill>
                  <a:schemeClr val="bg1"/>
                </a:solidFill>
              </a:rPr>
              <a:t>lost by Americans 60+ to online fraud in 2025, up 59% in one year</a:t>
            </a:r>
            <a:endParaRPr lang="en-US" sz="1800" dirty="0"/>
          </a:p>
        </p:txBody>
      </p:sp>
      <p:sp>
        <p:nvSpPr>
          <p:cNvPr id="6" name="Scam details"/>
          <p:cNvSpPr txBox="1"/>
          <p:nvPr/>
        </p:nvSpPr>
        <p:spPr>
          <a:xfrm>
            <a:off x="868680" y="3749040"/>
            <a:ext cx="5120640" cy="2011680"/>
          </a:xfrm>
          <a:prstGeom prst="rect">
            <a:avLst/>
          </a:prstGeom>
          <a:noFill/>
          <a:ln/>
        </p:spPr>
        <p:txBody>
          <a:bodyPr wrap="square" rtlCol="0" anchor="t"/>
          <a:lstStyle/>
          <a:p>
            <a:pPr marL="342900" indent="-342900">
              <a:spcAft>
                <a:spcPts val="800"/>
              </a:spcAft>
              <a:buSzPct val="100000"/>
              <a:buChar char="•"/>
            </a:pPr>
            <a:r>
              <a:rPr lang="en-US" sz="1600" dirty="0">
                <a:solidFill>
                  <a:schemeClr val="bg1"/>
                </a:solidFill>
              </a:rPr>
              <a:t>$38,500 average loss per senior victim</a:t>
            </a:r>
            <a:endParaRPr lang="en-US" sz="1600" dirty="0"/>
          </a:p>
          <a:p>
            <a:pPr marL="342900" indent="-342900">
              <a:spcAft>
                <a:spcPts val="800"/>
              </a:spcAft>
              <a:buSzPct val="100000"/>
              <a:buChar char="•"/>
            </a:pPr>
            <a:r>
              <a:rPr lang="en-US" sz="1600" dirty="0">
                <a:solidFill>
                  <a:schemeClr val="bg1"/>
                </a:solidFill>
              </a:rPr>
              <a:t>3,100+ senior complaints mentioned AI, with $352M+ lost</a:t>
            </a:r>
            <a:endParaRPr lang="en-US" sz="1600" dirty="0"/>
          </a:p>
          <a:p>
            <a:pPr marL="342900" indent="-342900">
              <a:spcAft>
                <a:spcPts val="800"/>
              </a:spcAft>
              <a:buSzPct val="100000"/>
              <a:buChar char="•"/>
            </a:pPr>
            <a:r>
              <a:rPr lang="en-US" sz="1600" dirty="0">
                <a:solidFill>
                  <a:schemeClr val="bg1"/>
                </a:solidFill>
              </a:rPr>
              <a:t>Voice cloning powers fake “grandchild in trouble” calls</a:t>
            </a:r>
            <a:endParaRPr lang="en-US" sz="1600" dirty="0"/>
          </a:p>
        </p:txBody>
      </p:sp>
      <p:sp>
        <p:nvSpPr>
          <p:cNvPr id="7" name="Protect header"/>
          <p:cNvSpPr txBox="1"/>
          <p:nvPr/>
        </p:nvSpPr>
        <p:spPr>
          <a:xfrm>
            <a:off x="6675120" y="1417320"/>
            <a:ext cx="4937760" cy="457200"/>
          </a:xfrm>
          <a:prstGeom prst="rect">
            <a:avLst/>
          </a:prstGeom>
          <a:noFill/>
          <a:ln/>
        </p:spPr>
        <p:txBody>
          <a:bodyPr wrap="square" lIns="0" tIns="0" rIns="0" bIns="0" rtlCol="0" anchor="ctr"/>
          <a:lstStyle/>
          <a:p>
            <a:pPr indent="0" marL="0">
              <a:buNone/>
            </a:pPr>
            <a:r>
              <a:rPr lang="en-US" sz="2000" b="1" dirty="0">
                <a:solidFill>
                  <a:schemeClr val="tx1"/>
                </a:solidFill>
              </a:rPr>
              <a:t>Protect your family</a:t>
            </a:r>
            <a:endParaRPr lang="en-US" sz="2000" dirty="0"/>
          </a:p>
        </p:txBody>
      </p:sp>
      <p:sp>
        <p:nvSpPr>
          <p:cNvPr id="8" name="Icon circle"/>
          <p:cNvSpPr/>
          <p:nvPr/>
        </p:nvSpPr>
        <p:spPr>
          <a:xfrm>
            <a:off x="6675120" y="2057400"/>
            <a:ext cx="777240" cy="777240"/>
          </a:xfrm>
          <a:prstGeom prst="ellipse">
            <a:avLst/>
          </a:prstGeom>
          <a:solidFill>
            <a:schemeClr val="accent2"/>
          </a:solidFill>
          <a:ln/>
        </p:spPr>
      </p:sp>
      <p:pic>
        <p:nvPicPr>
          <p:cNvPr id="9" name="Icon FaKey" descr="preencoded.png">    </p:cNvPr>
          <p:cNvPicPr>
            <a:picLocks noChangeAspect="1"/>
          </p:cNvPicPr>
          <p:nvPr/>
        </p:nvPicPr>
        <p:blipFill>
          <a:blip r:embed="rId1"/>
          <a:stretch>
            <a:fillRect/>
          </a:stretch>
        </p:blipFill>
        <p:spPr>
          <a:xfrm>
            <a:off x="6861658" y="2243938"/>
            <a:ext cx="404165" cy="404165"/>
          </a:xfrm>
          <a:prstGeom prst="rect">
            <a:avLst/>
          </a:prstGeom>
        </p:spPr>
      </p:pic>
      <p:sp>
        <p:nvSpPr>
          <p:cNvPr id="10" name="Protect title"/>
          <p:cNvSpPr txBox="1"/>
          <p:nvPr/>
        </p:nvSpPr>
        <p:spPr>
          <a:xfrm>
            <a:off x="7635240" y="2057400"/>
            <a:ext cx="3977640" cy="411480"/>
          </a:xfrm>
          <a:prstGeom prst="rect">
            <a:avLst/>
          </a:prstGeom>
          <a:noFill/>
          <a:ln/>
        </p:spPr>
        <p:txBody>
          <a:bodyPr wrap="square" lIns="0" tIns="0" rIns="0" bIns="0" rtlCol="0" anchor="ctr"/>
          <a:lstStyle/>
          <a:p>
            <a:pPr indent="0" marL="0">
              <a:buNone/>
            </a:pPr>
            <a:r>
              <a:rPr lang="en-US" sz="1800" b="1" dirty="0">
                <a:solidFill>
                  <a:schemeClr val="tx1"/>
                </a:solidFill>
              </a:rPr>
              <a:t>Set a family code word</a:t>
            </a:r>
            <a:endParaRPr lang="en-US" sz="1800" dirty="0"/>
          </a:p>
        </p:txBody>
      </p:sp>
      <p:sp>
        <p:nvSpPr>
          <p:cNvPr id="11" name="Protect detail"/>
          <p:cNvSpPr txBox="1"/>
          <p:nvPr/>
        </p:nvSpPr>
        <p:spPr>
          <a:xfrm>
            <a:off x="7635240" y="2468880"/>
            <a:ext cx="4069080" cy="731520"/>
          </a:xfrm>
          <a:prstGeom prst="rect">
            <a:avLst/>
          </a:prstGeom>
          <a:noFill/>
          <a:ln/>
        </p:spPr>
        <p:txBody>
          <a:bodyPr wrap="square" lIns="0" tIns="0" rIns="0" bIns="0" rtlCol="0" anchor="t"/>
          <a:lstStyle/>
          <a:p>
            <a:pPr indent="0" marL="0">
              <a:buNone/>
            </a:pPr>
            <a:r>
              <a:rPr lang="en-US" sz="1500" dirty="0">
                <a:solidFill>
                  <a:schemeClr val="tx2"/>
                </a:solidFill>
              </a:rPr>
              <a:t>The FBI recommends one for any emergency money request.</a:t>
            </a:r>
            <a:endParaRPr lang="en-US" sz="1500" dirty="0"/>
          </a:p>
        </p:txBody>
      </p:sp>
      <p:sp>
        <p:nvSpPr>
          <p:cNvPr id="12" name="Icon circle"/>
          <p:cNvSpPr/>
          <p:nvPr/>
        </p:nvSpPr>
        <p:spPr>
          <a:xfrm>
            <a:off x="6675120" y="3383280"/>
            <a:ext cx="777240" cy="777240"/>
          </a:xfrm>
          <a:prstGeom prst="ellipse">
            <a:avLst/>
          </a:prstGeom>
          <a:solidFill>
            <a:schemeClr val="accent2"/>
          </a:solidFill>
          <a:ln/>
        </p:spPr>
      </p:sp>
      <p:pic>
        <p:nvPicPr>
          <p:cNvPr id="13" name="Icon FaPhoneSlash" descr="preencoded.png">    </p:cNvPr>
          <p:cNvPicPr>
            <a:picLocks noChangeAspect="1"/>
          </p:cNvPicPr>
          <p:nvPr/>
        </p:nvPicPr>
        <p:blipFill>
          <a:blip r:embed="rId2"/>
          <a:stretch>
            <a:fillRect/>
          </a:stretch>
        </p:blipFill>
        <p:spPr>
          <a:xfrm>
            <a:off x="6861658" y="3569818"/>
            <a:ext cx="404165" cy="404165"/>
          </a:xfrm>
          <a:prstGeom prst="rect">
            <a:avLst/>
          </a:prstGeom>
        </p:spPr>
      </p:pic>
      <p:sp>
        <p:nvSpPr>
          <p:cNvPr id="14" name="Protect title"/>
          <p:cNvSpPr txBox="1"/>
          <p:nvPr/>
        </p:nvSpPr>
        <p:spPr>
          <a:xfrm>
            <a:off x="7635240" y="3383280"/>
            <a:ext cx="3977640" cy="411480"/>
          </a:xfrm>
          <a:prstGeom prst="rect">
            <a:avLst/>
          </a:prstGeom>
          <a:noFill/>
          <a:ln/>
        </p:spPr>
        <p:txBody>
          <a:bodyPr wrap="square" lIns="0" tIns="0" rIns="0" bIns="0" rtlCol="0" anchor="ctr"/>
          <a:lstStyle/>
          <a:p>
            <a:pPr indent="0" marL="0">
              <a:buNone/>
            </a:pPr>
            <a:r>
              <a:rPr lang="en-US" sz="1800" b="1" dirty="0">
                <a:solidFill>
                  <a:schemeClr val="tx1"/>
                </a:solidFill>
              </a:rPr>
              <a:t>Hang up and call back</a:t>
            </a:r>
            <a:endParaRPr lang="en-US" sz="1800" dirty="0"/>
          </a:p>
        </p:txBody>
      </p:sp>
      <p:sp>
        <p:nvSpPr>
          <p:cNvPr id="15" name="Protect detail"/>
          <p:cNvSpPr txBox="1"/>
          <p:nvPr/>
        </p:nvSpPr>
        <p:spPr>
          <a:xfrm>
            <a:off x="7635240" y="3794760"/>
            <a:ext cx="4069080" cy="731520"/>
          </a:xfrm>
          <a:prstGeom prst="rect">
            <a:avLst/>
          </a:prstGeom>
          <a:noFill/>
          <a:ln/>
        </p:spPr>
        <p:txBody>
          <a:bodyPr wrap="square" lIns="0" tIns="0" rIns="0" bIns="0" rtlCol="0" anchor="t"/>
          <a:lstStyle/>
          <a:p>
            <a:pPr indent="0" marL="0">
              <a:buNone/>
            </a:pPr>
            <a:r>
              <a:rPr lang="en-US" sz="1500" dirty="0">
                <a:solidFill>
                  <a:schemeClr val="tx2"/>
                </a:solidFill>
              </a:rPr>
              <a:t>Use a number you already know, never the one that called you.</a:t>
            </a:r>
            <a:endParaRPr lang="en-US" sz="1500" dirty="0"/>
          </a:p>
        </p:txBody>
      </p:sp>
      <p:sp>
        <p:nvSpPr>
          <p:cNvPr id="16" name="Icon circle"/>
          <p:cNvSpPr/>
          <p:nvPr/>
        </p:nvSpPr>
        <p:spPr>
          <a:xfrm>
            <a:off x="6675120" y="4709160"/>
            <a:ext cx="777240" cy="777240"/>
          </a:xfrm>
          <a:prstGeom prst="ellipse">
            <a:avLst/>
          </a:prstGeom>
          <a:solidFill>
            <a:schemeClr val="accent2"/>
          </a:solidFill>
          <a:ln/>
        </p:spPr>
      </p:sp>
      <p:pic>
        <p:nvPicPr>
          <p:cNvPr id="17" name="Icon FaShieldHalved" descr="preencoded.png">    </p:cNvPr>
          <p:cNvPicPr>
            <a:picLocks noChangeAspect="1"/>
          </p:cNvPicPr>
          <p:nvPr/>
        </p:nvPicPr>
        <p:blipFill>
          <a:blip r:embed="rId3"/>
          <a:stretch>
            <a:fillRect/>
          </a:stretch>
        </p:blipFill>
        <p:spPr>
          <a:xfrm>
            <a:off x="6861658" y="4895698"/>
            <a:ext cx="404165" cy="404165"/>
          </a:xfrm>
          <a:prstGeom prst="rect">
            <a:avLst/>
          </a:prstGeom>
        </p:spPr>
      </p:pic>
      <p:sp>
        <p:nvSpPr>
          <p:cNvPr id="18" name="Protect title"/>
          <p:cNvSpPr txBox="1"/>
          <p:nvPr/>
        </p:nvSpPr>
        <p:spPr>
          <a:xfrm>
            <a:off x="7635240" y="4709160"/>
            <a:ext cx="3977640" cy="411480"/>
          </a:xfrm>
          <a:prstGeom prst="rect">
            <a:avLst/>
          </a:prstGeom>
          <a:noFill/>
          <a:ln/>
        </p:spPr>
        <p:txBody>
          <a:bodyPr wrap="square" lIns="0" tIns="0" rIns="0" bIns="0" rtlCol="0" anchor="ctr"/>
          <a:lstStyle/>
          <a:p>
            <a:pPr indent="0" marL="0">
              <a:buNone/>
            </a:pPr>
            <a:r>
              <a:rPr lang="en-US" sz="1800" b="1" dirty="0">
                <a:solidFill>
                  <a:schemeClr val="tx1"/>
                </a:solidFill>
              </a:rPr>
              <a:t>Get help fast</a:t>
            </a:r>
            <a:endParaRPr lang="en-US" sz="1800" dirty="0"/>
          </a:p>
        </p:txBody>
      </p:sp>
      <p:sp>
        <p:nvSpPr>
          <p:cNvPr id="19" name="Protect detail"/>
          <p:cNvSpPr txBox="1"/>
          <p:nvPr/>
        </p:nvSpPr>
        <p:spPr>
          <a:xfrm>
            <a:off x="7635240" y="5120640"/>
            <a:ext cx="4069080" cy="731520"/>
          </a:xfrm>
          <a:prstGeom prst="rect">
            <a:avLst/>
          </a:prstGeom>
          <a:noFill/>
          <a:ln/>
        </p:spPr>
        <p:txBody>
          <a:bodyPr wrap="square" lIns="0" tIns="0" rIns="0" bIns="0" rtlCol="0" anchor="t"/>
          <a:lstStyle/>
          <a:p>
            <a:pPr indent="0" marL="0">
              <a:buNone/>
            </a:pPr>
            <a:r>
              <a:rPr lang="en-US" sz="1500" dirty="0">
                <a:solidFill>
                  <a:schemeClr val="tx2"/>
                </a:solidFill>
              </a:rPr>
              <a:t>Elder Fraud Hotline: 833-FRAUD-11 (833-372-8311)</a:t>
            </a:r>
            <a:endParaRPr lang="en-US" sz="1500" dirty="0"/>
          </a:p>
        </p:txBody>
      </p:sp>
      <p:sp>
        <p:nvSpPr>
          <p:cNvPr id="20" name="Source"/>
          <p:cNvSpPr txBox="1"/>
          <p:nvPr/>
        </p:nvSpPr>
        <p:spPr>
          <a:xfrm>
            <a:off x="548640" y="6263640"/>
            <a:ext cx="10515600" cy="411480"/>
          </a:xfrm>
          <a:prstGeom prst="rect">
            <a:avLst/>
          </a:prstGeom>
          <a:noFill/>
          <a:ln/>
        </p:spPr>
        <p:txBody>
          <a:bodyPr wrap="square" lIns="0" tIns="0" rIns="0" bIns="0" rtlCol="0" anchor="b"/>
          <a:lstStyle/>
          <a:p>
            <a:pPr indent="0" marL="0">
              <a:buNone/>
            </a:pPr>
            <a:r>
              <a:rPr lang="en-US" sz="1000" i="1" dirty="0">
                <a:solidFill>
                  <a:schemeClr val="accent6"/>
                </a:solidFill>
              </a:rPr>
              <a:t>Sources: FBI Internet Crime Complaint Center 2025 Elder Fraud Report (Apr 2026); U.S. Department of Justice National Elder Fraud Hotline</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868680"/>
          </a:xfrm>
          <a:prstGeom prst="rect">
            <a:avLst/>
          </a:prstGeom>
          <a:noFill/>
          <a:ln/>
        </p:spPr>
        <p:txBody>
          <a:bodyPr wrap="square" rtlCol="0" anchor="ctr"/>
          <a:lstStyle/>
          <a:p>
            <a:pPr indent="0" marL="0">
              <a:buNone/>
            </a:pPr>
            <a:r>
              <a:rPr lang="en-US" sz="3200" b="1" dirty="0">
                <a:solidFill>
                  <a:schemeClr val="tx1"/>
                </a:solidFill>
                <a:latin typeface="Bookman Old Style" pitchFamily="34" charset="0"/>
                <a:ea typeface="Bookman Old Style" pitchFamily="34" charset="-122"/>
                <a:cs typeface="Bookman Old Style" pitchFamily="34" charset="-120"/>
              </a:rPr>
              <a:t>Using AI wisely: trust, but verify</a:t>
            </a:r>
            <a:endParaRPr lang="en-US" sz="3200" dirty="0"/>
          </a:p>
        </p:txBody>
      </p:sp>
      <p:sp>
        <p:nvSpPr>
          <p:cNvPr id="3" name="Trust stat"/>
          <p:cNvSpPr txBox="1"/>
          <p:nvPr/>
        </p:nvSpPr>
        <p:spPr>
          <a:xfrm>
            <a:off x="548640" y="1417320"/>
            <a:ext cx="3474720" cy="868680"/>
          </a:xfrm>
          <a:prstGeom prst="rect">
            <a:avLst/>
          </a:prstGeom>
          <a:noFill/>
          <a:ln/>
        </p:spPr>
        <p:txBody>
          <a:bodyPr wrap="square" lIns="0" tIns="0" rIns="0" bIns="0" rtlCol="0" anchor="ctr"/>
          <a:lstStyle/>
          <a:p>
            <a:pPr indent="0" marL="0">
              <a:buNone/>
            </a:pPr>
            <a:r>
              <a:rPr lang="en-US" sz="4000" b="1" dirty="0">
                <a:solidFill>
                  <a:schemeClr val="accent2"/>
                </a:solidFill>
                <a:latin typeface="Bookman Old Style" pitchFamily="34" charset="0"/>
                <a:ea typeface="Bookman Old Style" pitchFamily="34" charset="-122"/>
                <a:cs typeface="Bookman Old Style" pitchFamily="34" charset="-120"/>
              </a:rPr>
              <a:t>69%</a:t>
            </a:r>
            <a:endParaRPr lang="en-US" sz="4000" dirty="0"/>
          </a:p>
        </p:txBody>
      </p:sp>
      <p:sp>
        <p:nvSpPr>
          <p:cNvPr id="4" name="Trust label"/>
          <p:cNvSpPr txBox="1"/>
          <p:nvPr/>
        </p:nvSpPr>
        <p:spPr>
          <a:xfrm>
            <a:off x="548640" y="2286000"/>
            <a:ext cx="3474720" cy="914400"/>
          </a:xfrm>
          <a:prstGeom prst="rect">
            <a:avLst/>
          </a:prstGeom>
          <a:noFill/>
          <a:ln/>
        </p:spPr>
        <p:txBody>
          <a:bodyPr wrap="square" lIns="0" tIns="0" rIns="0" bIns="0" rtlCol="0" anchor="t"/>
          <a:lstStyle/>
          <a:p>
            <a:pPr indent="0" marL="0">
              <a:buNone/>
            </a:pPr>
            <a:r>
              <a:rPr lang="en-US" sz="1500" dirty="0">
                <a:solidFill>
                  <a:schemeClr val="tx1"/>
                </a:solidFill>
              </a:rPr>
              <a:t>of adults 50+ are not comfortable sharing personal health info with an AI tool</a:t>
            </a:r>
            <a:endParaRPr lang="en-US" sz="1500" dirty="0"/>
          </a:p>
        </p:txBody>
      </p:sp>
      <p:sp>
        <p:nvSpPr>
          <p:cNvPr id="5" name="Trust stat"/>
          <p:cNvSpPr txBox="1"/>
          <p:nvPr/>
        </p:nvSpPr>
        <p:spPr>
          <a:xfrm>
            <a:off x="4297680" y="1417320"/>
            <a:ext cx="3474720" cy="868680"/>
          </a:xfrm>
          <a:prstGeom prst="rect">
            <a:avLst/>
          </a:prstGeom>
          <a:noFill/>
          <a:ln/>
        </p:spPr>
        <p:txBody>
          <a:bodyPr wrap="square" lIns="0" tIns="0" rIns="0" bIns="0" rtlCol="0" anchor="ctr"/>
          <a:lstStyle/>
          <a:p>
            <a:pPr indent="0" marL="0">
              <a:buNone/>
            </a:pPr>
            <a:r>
              <a:rPr lang="en-US" sz="4000" b="1" dirty="0">
                <a:solidFill>
                  <a:schemeClr val="accent2"/>
                </a:solidFill>
                <a:latin typeface="Bookman Old Style" pitchFamily="34" charset="0"/>
                <a:ea typeface="Bookman Old Style" pitchFamily="34" charset="-122"/>
                <a:cs typeface="Bookman Old Style" pitchFamily="34" charset="-120"/>
              </a:rPr>
              <a:t>68%</a:t>
            </a:r>
            <a:endParaRPr lang="en-US" sz="4000" dirty="0"/>
          </a:p>
        </p:txBody>
      </p:sp>
      <p:sp>
        <p:nvSpPr>
          <p:cNvPr id="6" name="Trust label"/>
          <p:cNvSpPr txBox="1"/>
          <p:nvPr/>
        </p:nvSpPr>
        <p:spPr>
          <a:xfrm>
            <a:off x="4297680" y="2286000"/>
            <a:ext cx="3474720" cy="914400"/>
          </a:xfrm>
          <a:prstGeom prst="rect">
            <a:avLst/>
          </a:prstGeom>
          <a:noFill/>
          <a:ln/>
        </p:spPr>
        <p:txBody>
          <a:bodyPr wrap="square" lIns="0" tIns="0" rIns="0" bIns="0" rtlCol="0" anchor="t"/>
          <a:lstStyle/>
          <a:p>
            <a:pPr indent="0" marL="0">
              <a:buNone/>
            </a:pPr>
            <a:r>
              <a:rPr lang="en-US" sz="1500" dirty="0">
                <a:solidFill>
                  <a:schemeClr val="tx1"/>
                </a:solidFill>
              </a:rPr>
              <a:t>worry AI may reduce human interaction</a:t>
            </a:r>
            <a:endParaRPr lang="en-US" sz="1500" dirty="0"/>
          </a:p>
        </p:txBody>
      </p:sp>
      <p:sp>
        <p:nvSpPr>
          <p:cNvPr id="7" name="Trust stat"/>
          <p:cNvSpPr txBox="1"/>
          <p:nvPr/>
        </p:nvSpPr>
        <p:spPr>
          <a:xfrm>
            <a:off x="8046720" y="1417320"/>
            <a:ext cx="3474720" cy="868680"/>
          </a:xfrm>
          <a:prstGeom prst="rect">
            <a:avLst/>
          </a:prstGeom>
          <a:noFill/>
          <a:ln/>
        </p:spPr>
        <p:txBody>
          <a:bodyPr wrap="square" lIns="0" tIns="0" rIns="0" bIns="0" rtlCol="0" anchor="ctr"/>
          <a:lstStyle/>
          <a:p>
            <a:pPr indent="0" marL="0">
              <a:buNone/>
            </a:pPr>
            <a:r>
              <a:rPr lang="en-US" sz="4000" b="1" dirty="0">
                <a:solidFill>
                  <a:schemeClr val="accent2"/>
                </a:solidFill>
                <a:latin typeface="Bookman Old Style" pitchFamily="34" charset="0"/>
                <a:ea typeface="Bookman Old Style" pitchFamily="34" charset="-122"/>
                <a:cs typeface="Bookman Old Style" pitchFamily="34" charset="-120"/>
              </a:rPr>
              <a:t>9 in 10</a:t>
            </a:r>
            <a:endParaRPr lang="en-US" sz="4000" dirty="0"/>
          </a:p>
        </p:txBody>
      </p:sp>
      <p:sp>
        <p:nvSpPr>
          <p:cNvPr id="8" name="Trust label"/>
          <p:cNvSpPr txBox="1"/>
          <p:nvPr/>
        </p:nvSpPr>
        <p:spPr>
          <a:xfrm>
            <a:off x="8046720" y="2286000"/>
            <a:ext cx="3474720" cy="914400"/>
          </a:xfrm>
          <a:prstGeom prst="rect">
            <a:avLst/>
          </a:prstGeom>
          <a:noFill/>
          <a:ln/>
        </p:spPr>
        <p:txBody>
          <a:bodyPr wrap="square" lIns="0" tIns="0" rIns="0" bIns="0" rtlCol="0" anchor="t"/>
          <a:lstStyle/>
          <a:p>
            <a:pPr indent="0" marL="0">
              <a:buNone/>
            </a:pPr>
            <a:r>
              <a:rPr lang="en-US" sz="1500" dirty="0">
                <a:solidFill>
                  <a:schemeClr val="tx1"/>
                </a:solidFill>
              </a:rPr>
              <a:t>say patients have a right to know when AI is used in their care</a:t>
            </a:r>
            <a:endParaRPr lang="en-US" sz="1500" dirty="0"/>
          </a:p>
        </p:txBody>
      </p:sp>
      <p:sp>
        <p:nvSpPr>
          <p:cNvPr id="9" name="Tip card"/>
          <p:cNvSpPr/>
          <p:nvPr/>
        </p:nvSpPr>
        <p:spPr>
          <a:xfrm>
            <a:off x="548640" y="3566160"/>
            <a:ext cx="2606040" cy="2377440"/>
          </a:xfrm>
          <a:prstGeom prst="roundRect">
            <a:avLst>
              <a:gd name="adj" fmla="val 4615"/>
            </a:avLst>
          </a:prstGeom>
          <a:solidFill>
            <a:schemeClr val="bg2"/>
          </a:solidFill>
          <a:ln/>
          <a:effectLst>
            <a:outerShdw sx="100000" sy="100000" kx="0" ky="0" algn="bl" rotWithShape="0" blurRad="76200" dist="25400" dir="5400000">
              <a:srgbClr val="000000">
                <a:alpha val="12000"/>
              </a:srgbClr>
            </a:outerShdw>
          </a:effectLst>
        </p:spPr>
      </p:sp>
      <p:sp>
        <p:nvSpPr>
          <p:cNvPr id="10" name="Icon circle"/>
          <p:cNvSpPr/>
          <p:nvPr/>
        </p:nvSpPr>
        <p:spPr>
          <a:xfrm>
            <a:off x="777240" y="3749040"/>
            <a:ext cx="685800" cy="685800"/>
          </a:xfrm>
          <a:prstGeom prst="ellipse">
            <a:avLst/>
          </a:prstGeom>
          <a:solidFill>
            <a:schemeClr val="accent1"/>
          </a:solidFill>
          <a:ln/>
        </p:spPr>
      </p:sp>
      <p:pic>
        <p:nvPicPr>
          <p:cNvPr id="11" name="Icon FaLightbulb" descr="preencoded.png">    </p:cNvPr>
          <p:cNvPicPr>
            <a:picLocks noChangeAspect="1"/>
          </p:cNvPicPr>
          <p:nvPr/>
        </p:nvPicPr>
        <p:blipFill>
          <a:blip r:embed="rId1"/>
          <a:stretch>
            <a:fillRect/>
          </a:stretch>
        </p:blipFill>
        <p:spPr>
          <a:xfrm>
            <a:off x="941832" y="3913632"/>
            <a:ext cx="356616" cy="356616"/>
          </a:xfrm>
          <a:prstGeom prst="rect">
            <a:avLst/>
          </a:prstGeom>
        </p:spPr>
      </p:pic>
      <p:sp>
        <p:nvSpPr>
          <p:cNvPr id="12" name="Tip title"/>
          <p:cNvSpPr txBox="1"/>
          <p:nvPr/>
        </p:nvSpPr>
        <p:spPr>
          <a:xfrm>
            <a:off x="777240" y="4526280"/>
            <a:ext cx="2194560" cy="411480"/>
          </a:xfrm>
          <a:prstGeom prst="rect">
            <a:avLst/>
          </a:prstGeom>
          <a:noFill/>
          <a:ln/>
        </p:spPr>
        <p:txBody>
          <a:bodyPr wrap="square" lIns="0" tIns="0" rIns="0" bIns="0" rtlCol="0" anchor="ctr"/>
          <a:lstStyle/>
          <a:p>
            <a:pPr indent="0" marL="0">
              <a:buNone/>
            </a:pPr>
            <a:r>
              <a:rPr lang="en-US" sz="1700" b="1" dirty="0">
                <a:solidFill>
                  <a:schemeClr val="tx1"/>
                </a:solidFill>
              </a:rPr>
              <a:t>Start small</a:t>
            </a:r>
            <a:endParaRPr lang="en-US" sz="1700" dirty="0"/>
          </a:p>
        </p:txBody>
      </p:sp>
      <p:sp>
        <p:nvSpPr>
          <p:cNvPr id="13" name="Tip detail"/>
          <p:cNvSpPr txBox="1"/>
          <p:nvPr/>
        </p:nvSpPr>
        <p:spPr>
          <a:xfrm>
            <a:off x="777240" y="4937760"/>
            <a:ext cx="2194560" cy="868680"/>
          </a:xfrm>
          <a:prstGeom prst="rect">
            <a:avLst/>
          </a:prstGeom>
          <a:noFill/>
          <a:ln/>
        </p:spPr>
        <p:txBody>
          <a:bodyPr wrap="square" lIns="0" tIns="0" rIns="0" bIns="0" rtlCol="0" anchor="t"/>
          <a:lstStyle/>
          <a:p>
            <a:pPr indent="0" marL="0">
              <a:buNone/>
            </a:pPr>
            <a:r>
              <a:rPr lang="en-US" sz="1400" dirty="0">
                <a:solidFill>
                  <a:schemeClr val="tx2"/>
                </a:solidFill>
              </a:rPr>
              <a:t>One task: a reminder, a recipe, a letter</a:t>
            </a:r>
            <a:endParaRPr lang="en-US" sz="1400" dirty="0"/>
          </a:p>
        </p:txBody>
      </p:sp>
      <p:sp>
        <p:nvSpPr>
          <p:cNvPr id="14" name="Tip card"/>
          <p:cNvSpPr/>
          <p:nvPr/>
        </p:nvSpPr>
        <p:spPr>
          <a:xfrm>
            <a:off x="3383280" y="3566160"/>
            <a:ext cx="2606040" cy="2377440"/>
          </a:xfrm>
          <a:prstGeom prst="roundRect">
            <a:avLst>
              <a:gd name="adj" fmla="val 4615"/>
            </a:avLst>
          </a:prstGeom>
          <a:solidFill>
            <a:schemeClr val="bg2"/>
          </a:solidFill>
          <a:ln/>
          <a:effectLst>
            <a:outerShdw sx="100000" sy="100000" kx="0" ky="0" algn="bl" rotWithShape="0" blurRad="76200" dist="25400" dir="5400000">
              <a:srgbClr val="000000">
                <a:alpha val="12000"/>
              </a:srgbClr>
            </a:outerShdw>
          </a:effectLst>
        </p:spPr>
      </p:sp>
      <p:sp>
        <p:nvSpPr>
          <p:cNvPr id="15" name="Icon circle"/>
          <p:cNvSpPr/>
          <p:nvPr/>
        </p:nvSpPr>
        <p:spPr>
          <a:xfrm>
            <a:off x="3611880" y="3749040"/>
            <a:ext cx="685800" cy="685800"/>
          </a:xfrm>
          <a:prstGeom prst="ellipse">
            <a:avLst/>
          </a:prstGeom>
          <a:solidFill>
            <a:schemeClr val="accent1"/>
          </a:solidFill>
          <a:ln/>
        </p:spPr>
      </p:sp>
      <p:pic>
        <p:nvPicPr>
          <p:cNvPr id="16" name="Icon FaUserDoctor" descr="preencoded.png">    </p:cNvPr>
          <p:cNvPicPr>
            <a:picLocks noChangeAspect="1"/>
          </p:cNvPicPr>
          <p:nvPr/>
        </p:nvPicPr>
        <p:blipFill>
          <a:blip r:embed="rId2"/>
          <a:stretch>
            <a:fillRect/>
          </a:stretch>
        </p:blipFill>
        <p:spPr>
          <a:xfrm>
            <a:off x="3776472" y="3913632"/>
            <a:ext cx="356616" cy="356616"/>
          </a:xfrm>
          <a:prstGeom prst="rect">
            <a:avLst/>
          </a:prstGeom>
        </p:spPr>
      </p:pic>
      <p:sp>
        <p:nvSpPr>
          <p:cNvPr id="17" name="Tip title"/>
          <p:cNvSpPr txBox="1"/>
          <p:nvPr/>
        </p:nvSpPr>
        <p:spPr>
          <a:xfrm>
            <a:off x="3611880" y="4526280"/>
            <a:ext cx="2194560" cy="411480"/>
          </a:xfrm>
          <a:prstGeom prst="rect">
            <a:avLst/>
          </a:prstGeom>
          <a:noFill/>
          <a:ln/>
        </p:spPr>
        <p:txBody>
          <a:bodyPr wrap="square" lIns="0" tIns="0" rIns="0" bIns="0" rtlCol="0" anchor="ctr"/>
          <a:lstStyle/>
          <a:p>
            <a:pPr indent="0" marL="0">
              <a:buNone/>
            </a:pPr>
            <a:r>
              <a:rPr lang="en-US" sz="1700" b="1" dirty="0">
                <a:solidFill>
                  <a:schemeClr val="tx1"/>
                </a:solidFill>
              </a:rPr>
              <a:t>Check with a pro</a:t>
            </a:r>
            <a:endParaRPr lang="en-US" sz="1700" dirty="0"/>
          </a:p>
        </p:txBody>
      </p:sp>
      <p:sp>
        <p:nvSpPr>
          <p:cNvPr id="18" name="Tip detail"/>
          <p:cNvSpPr txBox="1"/>
          <p:nvPr/>
        </p:nvSpPr>
        <p:spPr>
          <a:xfrm>
            <a:off x="3611880" y="4937760"/>
            <a:ext cx="2194560" cy="868680"/>
          </a:xfrm>
          <a:prstGeom prst="rect">
            <a:avLst/>
          </a:prstGeom>
          <a:noFill/>
          <a:ln/>
        </p:spPr>
        <p:txBody>
          <a:bodyPr wrap="square" lIns="0" tIns="0" rIns="0" bIns="0" rtlCol="0" anchor="t"/>
          <a:lstStyle/>
          <a:p>
            <a:pPr indent="0" marL="0">
              <a:buNone/>
            </a:pPr>
            <a:r>
              <a:rPr lang="en-US" sz="1400" dirty="0">
                <a:solidFill>
                  <a:schemeClr val="tx2"/>
                </a:solidFill>
              </a:rPr>
              <a:t>Run health answers past your doctor</a:t>
            </a:r>
            <a:endParaRPr lang="en-US" sz="1400" dirty="0"/>
          </a:p>
        </p:txBody>
      </p:sp>
      <p:sp>
        <p:nvSpPr>
          <p:cNvPr id="19" name="Tip card"/>
          <p:cNvSpPr/>
          <p:nvPr/>
        </p:nvSpPr>
        <p:spPr>
          <a:xfrm>
            <a:off x="6217920" y="3566160"/>
            <a:ext cx="2606040" cy="2377440"/>
          </a:xfrm>
          <a:prstGeom prst="roundRect">
            <a:avLst>
              <a:gd name="adj" fmla="val 4615"/>
            </a:avLst>
          </a:prstGeom>
          <a:solidFill>
            <a:schemeClr val="bg2"/>
          </a:solidFill>
          <a:ln/>
          <a:effectLst>
            <a:outerShdw sx="100000" sy="100000" kx="0" ky="0" algn="bl" rotWithShape="0" blurRad="76200" dist="25400" dir="5400000">
              <a:srgbClr val="000000">
                <a:alpha val="12000"/>
              </a:srgbClr>
            </a:outerShdw>
          </a:effectLst>
        </p:spPr>
      </p:sp>
      <p:sp>
        <p:nvSpPr>
          <p:cNvPr id="20" name="Icon circle"/>
          <p:cNvSpPr/>
          <p:nvPr/>
        </p:nvSpPr>
        <p:spPr>
          <a:xfrm>
            <a:off x="6446520" y="3749040"/>
            <a:ext cx="685800" cy="685800"/>
          </a:xfrm>
          <a:prstGeom prst="ellipse">
            <a:avLst/>
          </a:prstGeom>
          <a:solidFill>
            <a:schemeClr val="accent1"/>
          </a:solidFill>
          <a:ln/>
        </p:spPr>
      </p:sp>
      <p:pic>
        <p:nvPicPr>
          <p:cNvPr id="21" name="Icon FaLock" descr="preencoded.png">    </p:cNvPr>
          <p:cNvPicPr>
            <a:picLocks noChangeAspect="1"/>
          </p:cNvPicPr>
          <p:nvPr/>
        </p:nvPicPr>
        <p:blipFill>
          <a:blip r:embed="rId3"/>
          <a:stretch>
            <a:fillRect/>
          </a:stretch>
        </p:blipFill>
        <p:spPr>
          <a:xfrm>
            <a:off x="6611112" y="3913632"/>
            <a:ext cx="356616" cy="356616"/>
          </a:xfrm>
          <a:prstGeom prst="rect">
            <a:avLst/>
          </a:prstGeom>
        </p:spPr>
      </p:pic>
      <p:sp>
        <p:nvSpPr>
          <p:cNvPr id="22" name="Tip title"/>
          <p:cNvSpPr txBox="1"/>
          <p:nvPr/>
        </p:nvSpPr>
        <p:spPr>
          <a:xfrm>
            <a:off x="6446520" y="4526280"/>
            <a:ext cx="2194560" cy="411480"/>
          </a:xfrm>
          <a:prstGeom prst="rect">
            <a:avLst/>
          </a:prstGeom>
          <a:noFill/>
          <a:ln/>
        </p:spPr>
        <p:txBody>
          <a:bodyPr wrap="square" lIns="0" tIns="0" rIns="0" bIns="0" rtlCol="0" anchor="ctr"/>
          <a:lstStyle/>
          <a:p>
            <a:pPr indent="0" marL="0">
              <a:buNone/>
            </a:pPr>
            <a:r>
              <a:rPr lang="en-US" sz="1700" b="1" dirty="0">
                <a:solidFill>
                  <a:schemeClr val="tx1"/>
                </a:solidFill>
              </a:rPr>
              <a:t>Guard your info</a:t>
            </a:r>
            <a:endParaRPr lang="en-US" sz="1700" dirty="0"/>
          </a:p>
        </p:txBody>
      </p:sp>
      <p:sp>
        <p:nvSpPr>
          <p:cNvPr id="23" name="Tip detail"/>
          <p:cNvSpPr txBox="1"/>
          <p:nvPr/>
        </p:nvSpPr>
        <p:spPr>
          <a:xfrm>
            <a:off x="6446520" y="4937760"/>
            <a:ext cx="2194560" cy="868680"/>
          </a:xfrm>
          <a:prstGeom prst="rect">
            <a:avLst/>
          </a:prstGeom>
          <a:noFill/>
          <a:ln/>
        </p:spPr>
        <p:txBody>
          <a:bodyPr wrap="square" lIns="0" tIns="0" rIns="0" bIns="0" rtlCol="0" anchor="t"/>
          <a:lstStyle/>
          <a:p>
            <a:pPr indent="0" marL="0">
              <a:buNone/>
            </a:pPr>
            <a:r>
              <a:rPr lang="en-US" sz="1400" dirty="0">
                <a:solidFill>
                  <a:schemeClr val="tx2"/>
                </a:solidFill>
              </a:rPr>
              <a:t>Skip SSNs, account numbers, passwords</a:t>
            </a:r>
            <a:endParaRPr lang="en-US" sz="1400" dirty="0"/>
          </a:p>
        </p:txBody>
      </p:sp>
      <p:sp>
        <p:nvSpPr>
          <p:cNvPr id="24" name="Tip card"/>
          <p:cNvSpPr/>
          <p:nvPr/>
        </p:nvSpPr>
        <p:spPr>
          <a:xfrm>
            <a:off x="9052560" y="3566160"/>
            <a:ext cx="2606040" cy="2377440"/>
          </a:xfrm>
          <a:prstGeom prst="roundRect">
            <a:avLst>
              <a:gd name="adj" fmla="val 4615"/>
            </a:avLst>
          </a:prstGeom>
          <a:solidFill>
            <a:schemeClr val="bg2"/>
          </a:solidFill>
          <a:ln/>
          <a:effectLst>
            <a:outerShdw sx="100000" sy="100000" kx="0" ky="0" algn="bl" rotWithShape="0" blurRad="76200" dist="25400" dir="5400000">
              <a:srgbClr val="000000">
                <a:alpha val="12000"/>
              </a:srgbClr>
            </a:outerShdw>
          </a:effectLst>
        </p:spPr>
      </p:sp>
      <p:sp>
        <p:nvSpPr>
          <p:cNvPr id="25" name="Icon circle"/>
          <p:cNvSpPr/>
          <p:nvPr/>
        </p:nvSpPr>
        <p:spPr>
          <a:xfrm>
            <a:off x="9281160" y="3749040"/>
            <a:ext cx="685800" cy="685800"/>
          </a:xfrm>
          <a:prstGeom prst="ellipse">
            <a:avLst/>
          </a:prstGeom>
          <a:solidFill>
            <a:schemeClr val="accent1"/>
          </a:solidFill>
          <a:ln/>
        </p:spPr>
      </p:sp>
      <p:pic>
        <p:nvPicPr>
          <p:cNvPr id="26" name="Icon FaHeart" descr="preencoded.png">    </p:cNvPr>
          <p:cNvPicPr>
            <a:picLocks noChangeAspect="1"/>
          </p:cNvPicPr>
          <p:nvPr/>
        </p:nvPicPr>
        <p:blipFill>
          <a:blip r:embed="rId4"/>
          <a:stretch>
            <a:fillRect/>
          </a:stretch>
        </p:blipFill>
        <p:spPr>
          <a:xfrm>
            <a:off x="9445752" y="3913632"/>
            <a:ext cx="356616" cy="356616"/>
          </a:xfrm>
          <a:prstGeom prst="rect">
            <a:avLst/>
          </a:prstGeom>
        </p:spPr>
      </p:pic>
      <p:sp>
        <p:nvSpPr>
          <p:cNvPr id="27" name="Tip title"/>
          <p:cNvSpPr txBox="1"/>
          <p:nvPr/>
        </p:nvSpPr>
        <p:spPr>
          <a:xfrm>
            <a:off x="9281160" y="4526280"/>
            <a:ext cx="2194560" cy="411480"/>
          </a:xfrm>
          <a:prstGeom prst="rect">
            <a:avLst/>
          </a:prstGeom>
          <a:noFill/>
          <a:ln/>
        </p:spPr>
        <p:txBody>
          <a:bodyPr wrap="square" lIns="0" tIns="0" rIns="0" bIns="0" rtlCol="0" anchor="ctr"/>
          <a:lstStyle/>
          <a:p>
            <a:pPr indent="0" marL="0">
              <a:buNone/>
            </a:pPr>
            <a:r>
              <a:rPr lang="en-US" sz="1700" b="1" dirty="0">
                <a:solidFill>
                  <a:schemeClr val="tx1"/>
                </a:solidFill>
              </a:rPr>
              <a:t>Keep people first</a:t>
            </a:r>
            <a:endParaRPr lang="en-US" sz="1700" dirty="0"/>
          </a:p>
        </p:txBody>
      </p:sp>
      <p:sp>
        <p:nvSpPr>
          <p:cNvPr id="28" name="Tip detail"/>
          <p:cNvSpPr txBox="1"/>
          <p:nvPr/>
        </p:nvSpPr>
        <p:spPr>
          <a:xfrm>
            <a:off x="9281160" y="4937760"/>
            <a:ext cx="2194560" cy="868680"/>
          </a:xfrm>
          <a:prstGeom prst="rect">
            <a:avLst/>
          </a:prstGeom>
          <a:noFill/>
          <a:ln/>
        </p:spPr>
        <p:txBody>
          <a:bodyPr wrap="square" lIns="0" tIns="0" rIns="0" bIns="0" rtlCol="0" anchor="t"/>
          <a:lstStyle/>
          <a:p>
            <a:pPr indent="0" marL="0">
              <a:buNone/>
            </a:pPr>
            <a:r>
              <a:rPr lang="en-US" sz="1400" dirty="0">
                <a:solidFill>
                  <a:schemeClr val="tx2"/>
                </a:solidFill>
              </a:rPr>
              <a:t>AI supports care; it does not replace it</a:t>
            </a:r>
            <a:endParaRPr lang="en-US" sz="1400" dirty="0"/>
          </a:p>
        </p:txBody>
      </p:sp>
      <p:sp>
        <p:nvSpPr>
          <p:cNvPr id="29" name="Source"/>
          <p:cNvSpPr txBox="1"/>
          <p:nvPr/>
        </p:nvSpPr>
        <p:spPr>
          <a:xfrm>
            <a:off x="548640" y="6263640"/>
            <a:ext cx="10515600" cy="411480"/>
          </a:xfrm>
          <a:prstGeom prst="rect">
            <a:avLst/>
          </a:prstGeom>
          <a:noFill/>
          <a:ln/>
        </p:spPr>
        <p:txBody>
          <a:bodyPr wrap="square" lIns="0" tIns="0" rIns="0" bIns="0" rtlCol="0" anchor="b"/>
          <a:lstStyle/>
          <a:p>
            <a:pPr indent="0" marL="0">
              <a:buNone/>
            </a:pPr>
            <a:r>
              <a:rPr lang="en-US" sz="1000" i="1" dirty="0">
                <a:solidFill>
                  <a:schemeClr val="accent6"/>
                </a:solidFill>
              </a:rPr>
              <a:t>Sources: AARP AI &amp; Health 50+ Consumer Pulse (2026); AARP AI survey (Jan 2025); AARP, AI Usage by Health Care Providers (2026)</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731520" y="1828800"/>
            <a:ext cx="7863840" cy="1828800"/>
          </a:xfrm>
          <a:prstGeom prst="rect">
            <a:avLst/>
          </a:prstGeom>
          <a:noFill/>
          <a:ln/>
        </p:spPr>
        <p:txBody>
          <a:bodyPr wrap="square" rtlCol="0" anchor="b"/>
          <a:lstStyle/>
          <a:p>
            <a:pPr algn="l" indent="0" marL="0">
              <a:buNone/>
            </a:pPr>
            <a:r>
              <a:rPr lang="en-US" sz="4000" b="1" dirty="0">
                <a:solidFill>
                  <a:schemeClr val="bg1"/>
                </a:solidFill>
                <a:latin typeface="Bookman Old Style" pitchFamily="34" charset="0"/>
                <a:ea typeface="Bookman Old Style" pitchFamily="34" charset="-122"/>
                <a:cs typeface="Bookman Old Style" pitchFamily="34" charset="-120"/>
              </a:rPr>
              <a:t>Stay in the saddle with The AI Cowboy</a:t>
            </a:r>
            <a:endParaRPr lang="en-US" sz="4000" dirty="0"/>
          </a:p>
        </p:txBody>
      </p:sp>
      <p:sp>
        <p:nvSpPr>
          <p:cNvPr id="3" name="Text 0"/>
          <p:cNvSpPr/>
          <p:nvPr>
            <p:ph idx="101" type="body" hasCustomPrompt="1"/>
          </p:nvPr>
        </p:nvSpPr>
        <p:spPr>
          <a:xfrm>
            <a:off x="731520" y="3794760"/>
            <a:ext cx="7863840" cy="1280160"/>
          </a:xfrm>
          <a:prstGeom prst="rect">
            <a:avLst/>
          </a:prstGeom>
          <a:noFill/>
          <a:ln/>
        </p:spPr>
        <p:txBody>
          <a:bodyPr wrap="square" rtlCol="0" anchor="t"/>
          <a:lstStyle/>
          <a:p>
            <a:pPr algn="l" indent="0" marL="0">
              <a:buNone/>
            </a:pPr>
            <a:r>
              <a:rPr lang="en-US" sz="2000" dirty="0">
                <a:solidFill>
                  <a:schemeClr val="accent5"/>
                </a:solidFill>
              </a:rPr>
              <a:t>Roping the week's AI news into one Sunday read</a:t>
            </a:r>
            <a:endParaRPr lang="en-US" sz="2000" dirty="0"/>
          </a:p>
        </p:txBody>
      </p:sp>
      <p:sp>
        <p:nvSpPr>
          <p:cNvPr id="4" name="Avatar ring"/>
          <p:cNvSpPr/>
          <p:nvPr/>
        </p:nvSpPr>
        <p:spPr>
          <a:xfrm>
            <a:off x="8961120" y="1600200"/>
            <a:ext cx="2743200" cy="2743200"/>
          </a:xfrm>
          <a:prstGeom prst="ellipse">
            <a:avLst/>
          </a:prstGeom>
          <a:solidFill>
            <a:schemeClr val="accent1"/>
          </a:solidFill>
          <a:ln/>
        </p:spPr>
      </p:sp>
      <p:pic>
        <p:nvPicPr>
          <p:cNvPr id="5" name="Avatar" descr="The AI Cowboy avatar">    </p:cNvPr>
          <p:cNvPicPr>
            <a:picLocks noChangeAspect="1"/>
          </p:cNvPicPr>
          <p:nvPr/>
        </p:nvPicPr>
        <p:blipFill>
          <a:blip r:embed="rId1"/>
          <a:stretch>
            <a:fillRect/>
          </a:stretch>
        </p:blipFill>
        <p:spPr>
          <a:xfrm>
            <a:off x="9070848" y="1709928"/>
            <a:ext cx="2523744" cy="2523744"/>
          </a:xfrm>
          <a:prstGeom prst="ellipse">
            <a:avLst/>
          </a:prstGeom>
        </p:spPr>
      </p:pic>
      <p:sp>
        <p:nvSpPr>
          <p:cNvPr id="6" name="Newsletter benefits"/>
          <p:cNvSpPr txBox="1"/>
          <p:nvPr/>
        </p:nvSpPr>
        <p:spPr>
          <a:xfrm>
            <a:off x="731520" y="4663440"/>
            <a:ext cx="7863840" cy="868680"/>
          </a:xfrm>
          <a:prstGeom prst="rect">
            <a:avLst/>
          </a:prstGeom>
          <a:noFill/>
          <a:ln/>
        </p:spPr>
        <p:txBody>
          <a:bodyPr wrap="square" rtlCol="0" anchor="ctr"/>
          <a:lstStyle/>
          <a:p>
            <a:pPr marL="342900" indent="-342900">
              <a:spcAft>
                <a:spcPts val="600"/>
              </a:spcAft>
              <a:buSzPct val="100000"/>
              <a:buChar char="•"/>
            </a:pPr>
            <a:r>
              <a:rPr lang="en-US" sz="1800" dirty="0">
                <a:solidFill>
                  <a:schemeClr val="bg1"/>
                </a:solidFill>
              </a:rPr>
              <a:t>Free, every Sunday, in plain English</a:t>
            </a:r>
            <a:endParaRPr lang="en-US" sz="1800" dirty="0"/>
          </a:p>
          <a:p>
            <a:pPr marL="342900" indent="-342900">
              <a:spcAft>
                <a:spcPts val="600"/>
              </a:spcAft>
              <a:buSzPct val="100000"/>
              <a:buChar char="•"/>
            </a:pPr>
            <a:r>
              <a:rPr lang="en-US" sz="1800" dirty="0">
                <a:solidFill>
                  <a:schemeClr val="bg1"/>
                </a:solidFill>
              </a:rPr>
              <a:t>New tools, scam alerts, and what actually matters</a:t>
            </a:r>
            <a:endParaRPr lang="en-US" sz="1800" dirty="0"/>
          </a:p>
        </p:txBody>
      </p:sp>
      <p:sp>
        <p:nvSpPr>
          <p:cNvPr id="7" name="Call to action"/>
          <p:cNvSpPr txBox="1"/>
          <p:nvPr/>
        </p:nvSpPr>
        <p:spPr>
          <a:xfrm>
            <a:off x="731520" y="5669280"/>
            <a:ext cx="7863840" cy="548640"/>
          </a:xfrm>
          <a:prstGeom prst="rect">
            <a:avLst/>
          </a:prstGeom>
          <a:noFill/>
          <a:ln/>
        </p:spPr>
        <p:txBody>
          <a:bodyPr wrap="square" lIns="0" tIns="0" rIns="0" bIns="0" rtlCol="0" anchor="ctr"/>
          <a:lstStyle/>
          <a:p>
            <a:pPr indent="0" marL="0">
              <a:buNone/>
            </a:pPr>
            <a:r>
              <a:rPr lang="en-US" sz="2600" b="1" dirty="0">
                <a:solidFill>
                  <a:schemeClr val="accent5"/>
                </a:solidFill>
                <a:latin typeface="Bookman Old Style" pitchFamily="34" charset="0"/>
                <a:ea typeface="Bookman Old Style" pitchFamily="34" charset="-122"/>
                <a:cs typeface="Bookman Old Style" pitchFamily="34" charset="-120"/>
              </a:rPr>
              <a:t>Subscribe: dward@ddub.ai</a:t>
            </a:r>
            <a:endParaRPr lang="en-US" sz="2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868680"/>
          </a:xfrm>
          <a:prstGeom prst="rect">
            <a:avLst/>
          </a:prstGeom>
          <a:noFill/>
          <a:ln/>
        </p:spPr>
        <p:txBody>
          <a:bodyPr wrap="square" rtlCol="0" anchor="ctr"/>
          <a:lstStyle/>
          <a:p>
            <a:pPr indent="0" marL="0">
              <a:buNone/>
            </a:pPr>
            <a:r>
              <a:rPr lang="en-US" sz="3200" b="1" dirty="0">
                <a:solidFill>
                  <a:schemeClr val="tx1"/>
                </a:solidFill>
                <a:latin typeface="Bookman Old Style" pitchFamily="34" charset="0"/>
                <a:ea typeface="Bookman Old Style" pitchFamily="34" charset="-122"/>
                <a:cs typeface="Bookman Old Style" pitchFamily="34" charset="-120"/>
              </a:rPr>
              <a:t>Sources</a:t>
            </a:r>
            <a:endParaRPr lang="en-US" sz="3200" dirty="0"/>
          </a:p>
        </p:txBody>
      </p:sp>
      <p:sp>
        <p:nvSpPr>
          <p:cNvPr id="3" name="Source list"/>
          <p:cNvSpPr txBox="1"/>
          <p:nvPr/>
        </p:nvSpPr>
        <p:spPr>
          <a:xfrm>
            <a:off x="548640" y="1325880"/>
            <a:ext cx="11064240" cy="4846320"/>
          </a:xfrm>
          <a:prstGeom prst="rect">
            <a:avLst/>
          </a:prstGeom>
          <a:noFill/>
          <a:ln/>
        </p:spPr>
        <p:txBody>
          <a:bodyPr wrap="square" rtlCol="0" anchor="t"/>
          <a:lstStyle/>
          <a:p>
            <a:pPr marL="342900" indent="-342900">
              <a:spcAft>
                <a:spcPts val="800"/>
              </a:spcAft>
              <a:buSzPct val="100000"/>
              <a:buChar char="•"/>
            </a:pPr>
            <a:r>
              <a:rPr lang="en-US" sz="1600" dirty="0">
                <a:solidFill>
                  <a:schemeClr val="tx1"/>
                </a:solidFill>
              </a:rPr>
              <a:t>AARP &amp; National Alliance for Caregiving, Caregiving in the U.S. 2025 (July 2025) - aarp.org</a:t>
            </a:r>
            <a:endParaRPr lang="en-US" sz="1600" dirty="0"/>
          </a:p>
          <a:p>
            <a:pPr marL="342900" indent="-342900">
              <a:spcAft>
                <a:spcPts val="800"/>
              </a:spcAft>
              <a:buSzPct val="100000"/>
              <a:buChar char="•"/>
            </a:pPr>
            <a:r>
              <a:rPr lang="en-US" sz="1600" dirty="0">
                <a:solidFill>
                  <a:schemeClr val="tx1"/>
                </a:solidFill>
              </a:rPr>
              <a:t>AARP, 2026 Tech Trends and Adults 50-Plus (survey of 3,838 adults, Sept-Oct 2025)</a:t>
            </a:r>
            <a:endParaRPr lang="en-US" sz="1600" dirty="0"/>
          </a:p>
          <a:p>
            <a:pPr marL="342900" indent="-342900">
              <a:spcAft>
                <a:spcPts val="800"/>
              </a:spcAft>
              <a:buSzPct val="100000"/>
              <a:buChar char="•"/>
            </a:pPr>
            <a:r>
              <a:rPr lang="en-US" sz="1600" dirty="0">
                <a:solidFill>
                  <a:schemeClr val="tx1"/>
                </a:solidFill>
              </a:rPr>
              <a:t>AARP Research, AI awareness and usage among adults 50+ (Jan 2026); AARP AI survey (Jan 2025)</a:t>
            </a:r>
            <a:endParaRPr lang="en-US" sz="1600" dirty="0"/>
          </a:p>
          <a:p>
            <a:pPr marL="342900" indent="-342900">
              <a:spcAft>
                <a:spcPts val="800"/>
              </a:spcAft>
              <a:buSzPct val="100000"/>
              <a:buChar char="•"/>
            </a:pPr>
            <a:r>
              <a:rPr lang="en-US" sz="1600" dirty="0">
                <a:solidFill>
                  <a:schemeClr val="tx1"/>
                </a:solidFill>
              </a:rPr>
              <a:t>AARP, AI &amp; Health: 2026 50-Plus Consumer Pulse Series (NORC); AI Usage by Health Care Providers (2026)</a:t>
            </a:r>
            <a:endParaRPr lang="en-US" sz="1600" dirty="0"/>
          </a:p>
          <a:p>
            <a:pPr marL="342900" indent="-342900">
              <a:spcAft>
                <a:spcPts val="800"/>
              </a:spcAft>
              <a:buSzPct val="100000"/>
              <a:buChar char="•"/>
            </a:pPr>
            <a:r>
              <a:rPr lang="en-US" sz="1600" dirty="0">
                <a:solidFill>
                  <a:schemeClr val="tx1"/>
                </a:solidFill>
              </a:rPr>
              <a:t>U.S. FDA, authorization of first OTC hearing aid software, Apple AirPods Pro (Sept 12, 2024)</a:t>
            </a:r>
            <a:endParaRPr lang="en-US" sz="1600" dirty="0"/>
          </a:p>
          <a:p>
            <a:pPr marL="342900" indent="-342900">
              <a:spcAft>
                <a:spcPts val="800"/>
              </a:spcAft>
              <a:buSzPct val="100000"/>
              <a:buChar char="•"/>
            </a:pPr>
            <a:r>
              <a:rPr lang="en-US" sz="1600" dirty="0">
                <a:solidFill>
                  <a:schemeClr val="tx1"/>
                </a:solidFill>
              </a:rPr>
              <a:t>Xiong et al., AI video fall detection pilot, American Journal of Managed Care (SafelyYou)</a:t>
            </a:r>
            <a:endParaRPr lang="en-US" sz="1600" dirty="0"/>
          </a:p>
          <a:p>
            <a:pPr marL="342900" indent="-342900">
              <a:spcAft>
                <a:spcPts val="800"/>
              </a:spcAft>
              <a:buSzPct val="100000"/>
              <a:buChar char="•"/>
            </a:pPr>
            <a:r>
              <a:rPr lang="en-US" sz="1600" dirty="0">
                <a:solidFill>
                  <a:schemeClr val="tx1"/>
                </a:solidFill>
              </a:rPr>
              <a:t>Solera Senior Living / Inspiren announcement (Mar 2026); Teton case study, Sagora Senior Living</a:t>
            </a:r>
            <a:endParaRPr lang="en-US" sz="1600" dirty="0"/>
          </a:p>
          <a:p>
            <a:pPr marL="342900" indent="-342900">
              <a:spcAft>
                <a:spcPts val="800"/>
              </a:spcAft>
              <a:buSzPct val="100000"/>
              <a:buChar char="•"/>
            </a:pPr>
            <a:r>
              <a:rPr lang="en-US" sz="1600" dirty="0">
                <a:solidFill>
                  <a:schemeClr val="tx1"/>
                </a:solidFill>
              </a:rPr>
              <a:t>NY State Office for the Aging, ElliQ reports (2023, 2026); The Robot Report (Oct 13, 2026)</a:t>
            </a:r>
            <a:endParaRPr lang="en-US" sz="1600" dirty="0"/>
          </a:p>
          <a:p>
            <a:pPr marL="342900" indent="-342900">
              <a:spcAft>
                <a:spcPts val="800"/>
              </a:spcAft>
              <a:buSzPct val="100000"/>
              <a:buChar char="•"/>
            </a:pPr>
            <a:r>
              <a:rPr lang="en-US" sz="1600" dirty="0">
                <a:solidFill>
                  <a:schemeClr val="tx1"/>
                </a:solidFill>
              </a:rPr>
              <a:t>CMI Media Vitals via eMarketer (2026); LogicMark / Talker Research caregiver survey (Apr 2026)</a:t>
            </a:r>
            <a:endParaRPr lang="en-US" sz="1600" dirty="0"/>
          </a:p>
          <a:p>
            <a:pPr marL="342900" indent="-342900">
              <a:spcAft>
                <a:spcPts val="800"/>
              </a:spcAft>
              <a:buSzPct val="100000"/>
              <a:buChar char="•"/>
            </a:pPr>
            <a:r>
              <a:rPr lang="en-US" sz="1600" dirty="0">
                <a:solidFill>
                  <a:schemeClr val="tx1"/>
                </a:solidFill>
              </a:rPr>
              <a:t>FBI Internet Crime Complaint Center, 2025 Elder Fraud Report (Apr 2026); DOJ Elder Fraud Hotline</a:t>
            </a:r>
            <a:endParaRPr lang="en-US" sz="16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theme/theme1.xml><?xml version="1.0" encoding="utf-8"?>
<a:theme xmlns:a="http://schemas.openxmlformats.org/drawingml/2006/main" name="AI Cowboy Saddle">
  <a:themeElements>
    <a:clrScheme name="AI Cowboy Saddle">
      <a:dk1>
        <a:srgbClr val="2B2118"/>
      </a:dk1>
      <a:lt1>
        <a:srgbClr val="FFFFFF"/>
      </a:lt1>
      <a:dk2>
        <a:srgbClr val="4A3B2E"/>
      </a:dk2>
      <a:lt2>
        <a:srgbClr val="F1F3F4"/>
      </a:lt2>
      <a:accent1>
        <a:srgbClr val="C8642B"/>
      </a:accent1>
      <a:accent2>
        <a:srgbClr val="2E7D8C"/>
      </a:accent2>
      <a:accent3>
        <a:srgbClr val="8A9A5B"/>
      </a:accent3>
      <a:accent4>
        <a:srgbClr val="B03A2E"/>
      </a:accent4>
      <a:accent5>
        <a:srgbClr val="E0A458"/>
      </a:accent5>
      <a:accent6>
        <a:srgbClr val="6B5B4E"/>
      </a:accent6>
      <a:hlink>
        <a:srgbClr val="2E7D8C"/>
      </a:hlink>
      <a:folHlink>
        <a:srgbClr val="6B5B4E"/>
      </a:folHlink>
    </a:clrScheme>
    <a:fontScheme name="AI Cowboy Saddle">
      <a:majorFont>
        <a:latin typeface="Bookman Old Styl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and Aging Well</dc:title>
  <dc:subject>PptxGenJS Presentation</dc:subject>
  <dc:creator>D Dub - The AI Cowboy</dc:creator>
  <cp:lastModifiedBy>D Dub - The AI Cowboy</cp:lastModifiedBy>
  <cp:revision>1</cp:revision>
  <dcterms:created xsi:type="dcterms:W3CDTF">2026-10-26T19:30:08Z</dcterms:created>
  <dcterms:modified xsi:type="dcterms:W3CDTF">2026-10-26T19:30:08Z</dcterms:modified>
</cp:coreProperties>
</file>